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56" r:id="rId2"/>
    <p:sldId id="296" r:id="rId3"/>
    <p:sldId id="281" r:id="rId4"/>
    <p:sldId id="282" r:id="rId5"/>
    <p:sldId id="264" r:id="rId6"/>
    <p:sldId id="300" r:id="rId7"/>
    <p:sldId id="265" r:id="rId8"/>
    <p:sldId id="266" r:id="rId9"/>
    <p:sldId id="267" r:id="rId10"/>
    <p:sldId id="268" r:id="rId11"/>
    <p:sldId id="269" r:id="rId12"/>
    <p:sldId id="273" r:id="rId13"/>
    <p:sldId id="272" r:id="rId14"/>
    <p:sldId id="301" r:id="rId15"/>
    <p:sldId id="283" r:id="rId16"/>
    <p:sldId id="303" r:id="rId17"/>
    <p:sldId id="309" r:id="rId18"/>
    <p:sldId id="304" r:id="rId19"/>
    <p:sldId id="306" r:id="rId20"/>
    <p:sldId id="307" r:id="rId21"/>
    <p:sldId id="275" r:id="rId22"/>
    <p:sldId id="308" r:id="rId23"/>
    <p:sldId id="286" r:id="rId24"/>
    <p:sldId id="294" r:id="rId25"/>
    <p:sldId id="263" r:id="rId26"/>
    <p:sldId id="330" r:id="rId27"/>
    <p:sldId id="331" r:id="rId28"/>
    <p:sldId id="333" r:id="rId29"/>
    <p:sldId id="334" r:id="rId30"/>
    <p:sldId id="323" r:id="rId31"/>
    <p:sldId id="324" r:id="rId3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間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5635" autoAdjust="0"/>
  </p:normalViewPr>
  <p:slideViewPr>
    <p:cSldViewPr snapToGrid="0" snapToObjects="1">
      <p:cViewPr varScale="1">
        <p:scale>
          <a:sx n="70" d="100"/>
          <a:sy n="70" d="100"/>
        </p:scale>
        <p:origin x="72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08FE82-4903-E64C-9E96-0B02E9789311}" type="datetimeFigureOut">
              <a:rPr kumimoji="1" lang="ja-JP" altLang="en-US" smtClean="0"/>
              <a:t>2019/3/13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BFEAE79-12D3-F545-B992-87E1D717256C}" type="slidenum">
              <a:rPr kumimoji="1" lang="ja-JP" altLang="en-US" smtClean="0"/>
              <a:t>‹#›</a:t>
            </a:fld>
            <a:endParaRPr kumimoji="1" lang="ja-JP" altLang="en-US"/>
          </a:p>
        </p:txBody>
      </p:sp>
    </p:spTree>
    <p:extLst>
      <p:ext uri="{BB962C8B-B14F-4D97-AF65-F5344CB8AC3E}">
        <p14:creationId xmlns:p14="http://schemas.microsoft.com/office/powerpoint/2010/main" val="37306840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B0F424-56CC-EC4E-812C-7B33B0188645}" type="datetimeFigureOut">
              <a:rPr kumimoji="1" lang="ja-JP" altLang="en-US" smtClean="0"/>
              <a:t>2019/3/13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3682D2-2D04-E347-BBFE-1914DACA4CCB}" type="slidenum">
              <a:rPr kumimoji="1" lang="ja-JP" altLang="en-US" smtClean="0"/>
              <a:t>‹#›</a:t>
            </a:fld>
            <a:endParaRPr kumimoji="1" lang="ja-JP" altLang="en-US"/>
          </a:p>
        </p:txBody>
      </p:sp>
    </p:spTree>
    <p:extLst>
      <p:ext uri="{BB962C8B-B14F-4D97-AF65-F5344CB8AC3E}">
        <p14:creationId xmlns:p14="http://schemas.microsoft.com/office/powerpoint/2010/main" val="2261879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2000" dirty="0"/>
              <a:t>I appreciate to the organizers for giving me a chance to have a presentation here.</a:t>
            </a:r>
          </a:p>
          <a:p>
            <a:r>
              <a:rPr kumimoji="1" lang="en-US" altLang="ja-JP" sz="2000" dirty="0"/>
              <a:t>My</a:t>
            </a:r>
            <a:r>
              <a:rPr kumimoji="1" lang="ja-JP" altLang="en-US" sz="2000" dirty="0"/>
              <a:t> </a:t>
            </a:r>
            <a:r>
              <a:rPr kumimoji="1" lang="en-US" altLang="ja-JP" sz="2000" dirty="0"/>
              <a:t>name</a:t>
            </a:r>
            <a:r>
              <a:rPr kumimoji="1" lang="ja-JP" altLang="en-US" sz="2000" dirty="0"/>
              <a:t> </a:t>
            </a:r>
            <a:r>
              <a:rPr kumimoji="1" lang="en-US" altLang="ja-JP" sz="2000" dirty="0"/>
              <a:t>is</a:t>
            </a:r>
            <a:r>
              <a:rPr kumimoji="1" lang="ja-JP" altLang="en-US" sz="2000" dirty="0"/>
              <a:t> </a:t>
            </a:r>
            <a:r>
              <a:rPr kumimoji="1" lang="en-US" altLang="ja-JP" sz="2000" dirty="0"/>
              <a:t>Naofumi</a:t>
            </a:r>
            <a:r>
              <a:rPr kumimoji="1" lang="ja-JP" altLang="en-US" sz="2000" dirty="0"/>
              <a:t> </a:t>
            </a:r>
            <a:r>
              <a:rPr kumimoji="1" lang="en-US" altLang="ja-JP" sz="2000" dirty="0"/>
              <a:t>Horio.</a:t>
            </a:r>
            <a:r>
              <a:rPr kumimoji="1" lang="ja-JP" altLang="en-US" sz="2000" dirty="0"/>
              <a:t> </a:t>
            </a:r>
            <a:r>
              <a:rPr kumimoji="1" lang="en-US" altLang="ja-JP" sz="2000" dirty="0"/>
              <a:t>I</a:t>
            </a:r>
            <a:r>
              <a:rPr kumimoji="1" lang="ja-JP" altLang="en-US" sz="2000" dirty="0"/>
              <a:t> </a:t>
            </a:r>
            <a:r>
              <a:rPr kumimoji="1" lang="en-US" altLang="ja-JP" sz="2000" dirty="0"/>
              <a:t>am</a:t>
            </a:r>
            <a:r>
              <a:rPr kumimoji="1" lang="ja-JP" altLang="en-US" sz="2000" dirty="0"/>
              <a:t> </a:t>
            </a:r>
            <a:r>
              <a:rPr kumimoji="1" lang="en-US" altLang="ja-JP" sz="2000" dirty="0"/>
              <a:t>a</a:t>
            </a:r>
            <a:r>
              <a:rPr kumimoji="1" lang="ja-JP" altLang="en-US" sz="2000" dirty="0"/>
              <a:t> </a:t>
            </a:r>
            <a:r>
              <a:rPr kumimoji="1" lang="en-US" altLang="ja-JP" sz="2000" dirty="0"/>
              <a:t>junior</a:t>
            </a:r>
            <a:r>
              <a:rPr kumimoji="1" lang="ja-JP" altLang="en-US" sz="2000" dirty="0"/>
              <a:t> </a:t>
            </a:r>
            <a:r>
              <a:rPr kumimoji="1" lang="en-US" altLang="ja-JP" sz="2000" dirty="0"/>
              <a:t>high</a:t>
            </a:r>
            <a:r>
              <a:rPr kumimoji="1" lang="ja-JP" altLang="en-US" sz="2000" dirty="0"/>
              <a:t> </a:t>
            </a:r>
            <a:r>
              <a:rPr kumimoji="1" lang="en-US" altLang="ja-JP" sz="2000" dirty="0"/>
              <a:t>school</a:t>
            </a:r>
            <a:r>
              <a:rPr kumimoji="1" lang="ja-JP" altLang="en-US" sz="2000" dirty="0"/>
              <a:t> </a:t>
            </a:r>
            <a:r>
              <a:rPr kumimoji="1" lang="en-US" altLang="ja-JP" sz="2000" dirty="0"/>
              <a:t>mathematics’</a:t>
            </a:r>
            <a:r>
              <a:rPr kumimoji="1" lang="ja-JP" altLang="en-US" sz="2000" dirty="0"/>
              <a:t> </a:t>
            </a:r>
            <a:r>
              <a:rPr kumimoji="1" lang="en-US" altLang="ja-JP" sz="2000" dirty="0"/>
              <a:t>teacher</a:t>
            </a:r>
            <a:r>
              <a:rPr kumimoji="1" lang="en-US" altLang="en-US" sz="2000" dirty="0"/>
              <a:t>, but now a graduate student of Kumamoto University Graduate School of Education. </a:t>
            </a:r>
          </a:p>
        </p:txBody>
      </p:sp>
      <p:sp>
        <p:nvSpPr>
          <p:cNvPr id="4" name="スライド番号プレースホルダー 3"/>
          <p:cNvSpPr>
            <a:spLocks noGrp="1"/>
          </p:cNvSpPr>
          <p:nvPr>
            <p:ph type="sldNum" sz="quarter" idx="10"/>
          </p:nvPr>
        </p:nvSpPr>
        <p:spPr/>
        <p:txBody>
          <a:bodyPr/>
          <a:lstStyle/>
          <a:p>
            <a:fld id="{E33682D2-2D04-E347-BBFE-1914DACA4CCB}" type="slidenum">
              <a:rPr kumimoji="1" lang="ja-JP" altLang="en-US" smtClean="0"/>
              <a:t>1</a:t>
            </a:fld>
            <a:endParaRPr kumimoji="1" lang="ja-JP" altLang="en-US"/>
          </a:p>
        </p:txBody>
      </p:sp>
    </p:spTree>
    <p:extLst>
      <p:ext uri="{BB962C8B-B14F-4D97-AF65-F5344CB8AC3E}">
        <p14:creationId xmlns:p14="http://schemas.microsoft.com/office/powerpoint/2010/main" val="40831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Recently Hiroshi </a:t>
            </a:r>
            <a:r>
              <a:rPr kumimoji="1" lang="en-US" altLang="ja-JP" sz="1200" kern="1200" dirty="0" err="1">
                <a:solidFill>
                  <a:schemeClr val="tx1"/>
                </a:solidFill>
                <a:effectLst/>
                <a:latin typeface="+mn-lt"/>
                <a:ea typeface="+mn-ea"/>
                <a:cs typeface="+mn-cs"/>
              </a:rPr>
              <a:t>Maehara</a:t>
            </a:r>
            <a:r>
              <a:rPr kumimoji="1" lang="en-US" altLang="ja-JP" sz="1200" kern="1200" dirty="0">
                <a:solidFill>
                  <a:schemeClr val="tx1"/>
                </a:solidFill>
                <a:effectLst/>
                <a:latin typeface="+mn-lt"/>
                <a:ea typeface="+mn-ea"/>
                <a:cs typeface="+mn-cs"/>
              </a:rPr>
              <a:t> considered the reversibility of several polyhedral surfaces in his paper.</a:t>
            </a:r>
          </a:p>
          <a:p>
            <a:r>
              <a:rPr kumimoji="1" lang="en-US" altLang="ja-JP" sz="1200" kern="1200" dirty="0">
                <a:solidFill>
                  <a:schemeClr val="tx1"/>
                </a:solidFill>
                <a:effectLst/>
                <a:latin typeface="+mn-lt"/>
                <a:ea typeface="+mn-ea"/>
                <a:cs typeface="+mn-cs"/>
              </a:rPr>
              <a:t>In this talk we continue his research and announce several results.</a:t>
            </a:r>
          </a:p>
          <a:p>
            <a:r>
              <a:rPr kumimoji="1" lang="en-US" altLang="ja-JP" sz="1200" kern="1200" dirty="0">
                <a:solidFill>
                  <a:schemeClr val="tx1"/>
                </a:solidFill>
                <a:effectLst/>
                <a:latin typeface="+mn-lt"/>
                <a:ea typeface="+mn-ea"/>
                <a:cs typeface="+mn-cs"/>
              </a:rPr>
              <a:t>Before that, we have to stand for his theorems.</a:t>
            </a:r>
          </a:p>
          <a:p>
            <a:r>
              <a:rPr kumimoji="1" lang="en-US" altLang="ja-JP" sz="1200" kern="1200" dirty="0">
                <a:solidFill>
                  <a:schemeClr val="tx1"/>
                </a:solidFill>
                <a:effectLst/>
                <a:latin typeface="+mn-lt"/>
                <a:ea typeface="+mn-ea"/>
                <a:cs typeface="+mn-cs"/>
              </a:rPr>
              <a:t> </a:t>
            </a:r>
          </a:p>
          <a:p>
            <a:r>
              <a:rPr kumimoji="1" lang="en-US" altLang="ja-JP" sz="1200" kern="1200" dirty="0">
                <a:solidFill>
                  <a:schemeClr val="tx1"/>
                </a:solidFill>
                <a:effectLst/>
                <a:latin typeface="+mn-lt"/>
                <a:ea typeface="+mn-ea"/>
                <a:cs typeface="+mn-cs"/>
              </a:rPr>
              <a:t>Here we define the word “Reversible”. As these paper models show, if a polyhedral surface is inside out of itself, we call it reversible.</a:t>
            </a:r>
          </a:p>
        </p:txBody>
      </p:sp>
      <p:sp>
        <p:nvSpPr>
          <p:cNvPr id="4" name="スライド番号プレースホルダー 3"/>
          <p:cNvSpPr>
            <a:spLocks noGrp="1"/>
          </p:cNvSpPr>
          <p:nvPr>
            <p:ph type="sldNum" sz="quarter" idx="10"/>
          </p:nvPr>
        </p:nvSpPr>
        <p:spPr/>
        <p:txBody>
          <a:bodyPr/>
          <a:lstStyle/>
          <a:p>
            <a:fld id="{E33682D2-2D04-E347-BBFE-1914DACA4CCB}" type="slidenum">
              <a:rPr kumimoji="1" lang="ja-JP" altLang="en-US" smtClean="0"/>
              <a:t>2</a:t>
            </a:fld>
            <a:endParaRPr kumimoji="1" lang="ja-JP" altLang="en-US"/>
          </a:p>
        </p:txBody>
      </p:sp>
    </p:spTree>
    <p:extLst>
      <p:ext uri="{BB962C8B-B14F-4D97-AF65-F5344CB8AC3E}">
        <p14:creationId xmlns:p14="http://schemas.microsoft.com/office/powerpoint/2010/main" val="249998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Maehara</a:t>
            </a:r>
            <a:r>
              <a:rPr kumimoji="1" lang="en-US" altLang="ja-JP" sz="1200" kern="1200" dirty="0">
                <a:solidFill>
                  <a:schemeClr val="tx1"/>
                </a:solidFill>
                <a:effectLst/>
                <a:latin typeface="+mn-lt"/>
                <a:ea typeface="+mn-ea"/>
                <a:cs typeface="+mn-cs"/>
              </a:rPr>
              <a:t> defined an origami-deformation of a polyhedral surface as shown. </a:t>
            </a:r>
          </a:p>
          <a:p>
            <a:r>
              <a:rPr kumimoji="1" lang="en-US" altLang="ja-JP" sz="1200" kern="1200" dirty="0">
                <a:solidFill>
                  <a:schemeClr val="tx1"/>
                </a:solidFill>
                <a:effectLst/>
                <a:latin typeface="+mn-lt"/>
                <a:ea typeface="+mn-ea"/>
                <a:cs typeface="+mn-cs"/>
              </a:rPr>
              <a:t>He showed that every rectangular tube and some </a:t>
            </a:r>
            <a:r>
              <a:rPr kumimoji="1" lang="en-US" altLang="ja-JP" sz="1200" kern="1200" dirty="0" err="1">
                <a:solidFill>
                  <a:schemeClr val="tx1"/>
                </a:solidFill>
                <a:effectLst/>
                <a:latin typeface="+mn-lt"/>
                <a:ea typeface="+mn-ea"/>
                <a:cs typeface="+mn-cs"/>
              </a:rPr>
              <a:t>polyhedra</a:t>
            </a:r>
            <a:r>
              <a:rPr kumimoji="1" lang="en-US" altLang="ja-JP" sz="1200" kern="1200" dirty="0">
                <a:solidFill>
                  <a:schemeClr val="tx1"/>
                </a:solidFill>
                <a:effectLst/>
                <a:latin typeface="+mn-lt"/>
                <a:ea typeface="+mn-ea"/>
                <a:cs typeface="+mn-cs"/>
              </a:rPr>
              <a:t> can be subdivided so that it becomes reversible. We call it s-reversible.</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E33682D2-2D04-E347-BBFE-1914DACA4CCB}" type="slidenum">
              <a:rPr kumimoji="1" lang="ja-JP" altLang="en-US" smtClean="0"/>
              <a:t>3</a:t>
            </a:fld>
            <a:endParaRPr kumimoji="1" lang="ja-JP" altLang="en-US"/>
          </a:p>
        </p:txBody>
      </p:sp>
    </p:spTree>
    <p:extLst>
      <p:ext uri="{BB962C8B-B14F-4D97-AF65-F5344CB8AC3E}">
        <p14:creationId xmlns:p14="http://schemas.microsoft.com/office/powerpoint/2010/main" val="52889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3682D2-2D04-E347-BBFE-1914DACA4CCB}" type="slidenum">
              <a:rPr kumimoji="1" lang="ja-JP" altLang="en-US" smtClean="0"/>
              <a:t>4</a:t>
            </a:fld>
            <a:endParaRPr kumimoji="1" lang="ja-JP" altLang="en-US"/>
          </a:p>
        </p:txBody>
      </p:sp>
    </p:spTree>
    <p:extLst>
      <p:ext uri="{BB962C8B-B14F-4D97-AF65-F5344CB8AC3E}">
        <p14:creationId xmlns:p14="http://schemas.microsoft.com/office/powerpoint/2010/main" val="975100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33682D2-2D04-E347-BBFE-1914DACA4CCB}" type="slidenum">
              <a:rPr kumimoji="1" lang="ja-JP" altLang="en-US" smtClean="0"/>
              <a:t>6</a:t>
            </a:fld>
            <a:endParaRPr kumimoji="1" lang="ja-JP" altLang="en-US"/>
          </a:p>
        </p:txBody>
      </p:sp>
    </p:spTree>
    <p:extLst>
      <p:ext uri="{BB962C8B-B14F-4D97-AF65-F5344CB8AC3E}">
        <p14:creationId xmlns:p14="http://schemas.microsoft.com/office/powerpoint/2010/main" val="97510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we try to reverse regular </a:t>
            </a:r>
            <a:r>
              <a:rPr kumimoji="1" lang="en-US" altLang="ja-JP" dirty="0" err="1"/>
              <a:t>polyhedras</a:t>
            </a:r>
            <a:r>
              <a:rPr kumimoji="1" lang="en-US" altLang="ja-JP" dirty="0"/>
              <a:t> with holes.</a:t>
            </a:r>
            <a:endParaRPr kumimoji="1" lang="ja-JP" altLang="en-US" dirty="0"/>
          </a:p>
        </p:txBody>
      </p:sp>
      <p:sp>
        <p:nvSpPr>
          <p:cNvPr id="4" name="スライド番号プレースホルダー 3"/>
          <p:cNvSpPr>
            <a:spLocks noGrp="1"/>
          </p:cNvSpPr>
          <p:nvPr>
            <p:ph type="sldNum" sz="quarter" idx="10"/>
          </p:nvPr>
        </p:nvSpPr>
        <p:spPr/>
        <p:txBody>
          <a:bodyPr/>
          <a:lstStyle/>
          <a:p>
            <a:fld id="{E33682D2-2D04-E347-BBFE-1914DACA4CCB}" type="slidenum">
              <a:rPr kumimoji="1" lang="ja-JP" altLang="en-US" smtClean="0"/>
              <a:t>12</a:t>
            </a:fld>
            <a:endParaRPr kumimoji="1" lang="ja-JP" altLang="en-US"/>
          </a:p>
        </p:txBody>
      </p:sp>
    </p:spTree>
    <p:extLst>
      <p:ext uri="{BB962C8B-B14F-4D97-AF65-F5344CB8AC3E}">
        <p14:creationId xmlns:p14="http://schemas.microsoft.com/office/powerpoint/2010/main" val="391152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594CE11-8ACD-0045-A03F-EFB34FD8B3DE}" type="datetime1">
              <a:rPr kumimoji="1" lang="ja-JP" altLang="en-US" smtClean="0"/>
              <a:t>2019/3/13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37419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303DB5B-8D66-4F46-9B33-38D5BA0E9EFB}" type="datetime1">
              <a:rPr kumimoji="1" lang="ja-JP" altLang="en-US" smtClean="0"/>
              <a:t>2019/3/13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3270582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E31945F-35FA-3C41-B81A-A2ADAE346EA9}" type="datetime1">
              <a:rPr kumimoji="1" lang="ja-JP" altLang="en-US" smtClean="0"/>
              <a:t>2019/3/13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367987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13869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49DE2E6-9822-624A-B911-77FEA6AE908B}" type="datetime1">
              <a:rPr kumimoji="1" lang="ja-JP" altLang="en-US" smtClean="0"/>
              <a:t>2019/3/13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216169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F1EFBDA-6815-5648-8CB5-36D677309C09}" type="datetime1">
              <a:rPr kumimoji="1" lang="ja-JP" altLang="en-US" smtClean="0"/>
              <a:t>2019/3/13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380587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C990A8A-B9C9-604B-9CCF-4CFC7B96C5B7}" type="datetime1">
              <a:rPr kumimoji="1" lang="ja-JP" altLang="en-US" smtClean="0"/>
              <a:t>2019/3/13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344711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65C4E46-E238-754B-AB43-F452E21186AB}" type="datetime1">
              <a:rPr kumimoji="1" lang="ja-JP" altLang="en-US" smtClean="0"/>
              <a:t>2019/3/13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188507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014AF49-631E-DE47-8A9A-D87CD3EE7DF1}" type="datetime1">
              <a:rPr kumimoji="1" lang="ja-JP" altLang="en-US" smtClean="0"/>
              <a:t>2019/3/13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41412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F33E5DE-549B-4A40-9C28-E30C6A46513F}" type="datetime1">
              <a:rPr kumimoji="1" lang="ja-JP" altLang="en-US" smtClean="0"/>
              <a:t>2019/3/13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21241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03DE156-F436-1D49-B691-E4D4459B9266}" type="datetime1">
              <a:rPr kumimoji="1" lang="ja-JP" altLang="en-US" smtClean="0"/>
              <a:t>2019/3/13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3450518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939E77A-D78E-8A42-A819-27092A06DA3E}" type="datetime1">
              <a:rPr kumimoji="1" lang="ja-JP" altLang="en-US" smtClean="0"/>
              <a:t>2019/3/13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386215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307FB-B892-DF4E-9D51-2318EB950E88}" type="datetime1">
              <a:rPr kumimoji="1" lang="ja-JP" altLang="en-US" smtClean="0"/>
              <a:t>2019/3/13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10201-CA11-CA4B-875D-1050823E0547}" type="slidenum">
              <a:rPr kumimoji="1" lang="ja-JP" altLang="en-US" smtClean="0"/>
              <a:t>‹#›</a:t>
            </a:fld>
            <a:endParaRPr kumimoji="1" lang="ja-JP" altLang="en-US"/>
          </a:p>
        </p:txBody>
      </p:sp>
    </p:spTree>
    <p:extLst>
      <p:ext uri="{BB962C8B-B14F-4D97-AF65-F5344CB8AC3E}">
        <p14:creationId xmlns:p14="http://schemas.microsoft.com/office/powerpoint/2010/main" val="3957719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66.jpg"/><Relationship Id="rId18" Type="http://schemas.openxmlformats.org/officeDocument/2006/relationships/image" Target="../media/image71.jpg"/><Relationship Id="rId3" Type="http://schemas.openxmlformats.org/officeDocument/2006/relationships/image" Target="../media/image56.jpg"/><Relationship Id="rId21" Type="http://schemas.openxmlformats.org/officeDocument/2006/relationships/image" Target="../media/image74.jpg"/><Relationship Id="rId7" Type="http://schemas.openxmlformats.org/officeDocument/2006/relationships/image" Target="../media/image60.jpg"/><Relationship Id="rId12" Type="http://schemas.openxmlformats.org/officeDocument/2006/relationships/image" Target="../media/image65.jpg"/><Relationship Id="rId17" Type="http://schemas.openxmlformats.org/officeDocument/2006/relationships/image" Target="../media/image70.jpg"/><Relationship Id="rId2" Type="http://schemas.openxmlformats.org/officeDocument/2006/relationships/image" Target="../media/image55.jpg"/><Relationship Id="rId16" Type="http://schemas.openxmlformats.org/officeDocument/2006/relationships/image" Target="../media/image69.jpg"/><Relationship Id="rId20"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59.jpg"/><Relationship Id="rId11" Type="http://schemas.openxmlformats.org/officeDocument/2006/relationships/image" Target="../media/image64.jpg"/><Relationship Id="rId5" Type="http://schemas.openxmlformats.org/officeDocument/2006/relationships/image" Target="../media/image58.jpg"/><Relationship Id="rId15" Type="http://schemas.openxmlformats.org/officeDocument/2006/relationships/image" Target="../media/image68.jpg"/><Relationship Id="rId23" Type="http://schemas.openxmlformats.org/officeDocument/2006/relationships/image" Target="../media/image76.jpg"/><Relationship Id="rId10" Type="http://schemas.openxmlformats.org/officeDocument/2006/relationships/image" Target="../media/image63.jpg"/><Relationship Id="rId19" Type="http://schemas.openxmlformats.org/officeDocument/2006/relationships/image" Target="../media/image72.jpg"/><Relationship Id="rId4" Type="http://schemas.openxmlformats.org/officeDocument/2006/relationships/image" Target="../media/image57.jpg"/><Relationship Id="rId9" Type="http://schemas.openxmlformats.org/officeDocument/2006/relationships/image" Target="../media/image62.jpg"/><Relationship Id="rId14" Type="http://schemas.openxmlformats.org/officeDocument/2006/relationships/image" Target="../media/image67.jpg"/><Relationship Id="rId22" Type="http://schemas.openxmlformats.org/officeDocument/2006/relationships/image" Target="../media/image7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5425"/>
            <a:ext cx="7772400" cy="2005026"/>
          </a:xfrm>
        </p:spPr>
        <p:txBody>
          <a:bodyPr>
            <a:normAutofit/>
          </a:bodyPr>
          <a:lstStyle/>
          <a:p>
            <a:r>
              <a:rPr lang="ja-JP" altLang="en-US" sz="4800" dirty="0"/>
              <a:t>多面体を裏返す</a:t>
            </a:r>
            <a:endParaRPr kumimoji="1" lang="ja-JP" altLang="en-US" sz="4800" dirty="0"/>
          </a:p>
        </p:txBody>
      </p:sp>
      <p:sp>
        <p:nvSpPr>
          <p:cNvPr id="3" name="サブタイトル 2"/>
          <p:cNvSpPr>
            <a:spLocks noGrp="1"/>
          </p:cNvSpPr>
          <p:nvPr>
            <p:ph type="subTitle" idx="1"/>
          </p:nvPr>
        </p:nvSpPr>
        <p:spPr>
          <a:xfrm>
            <a:off x="1574839" y="4493116"/>
            <a:ext cx="5994321" cy="1383947"/>
          </a:xfrm>
        </p:spPr>
        <p:txBody>
          <a:bodyPr>
            <a:normAutofit/>
          </a:bodyPr>
          <a:lstStyle/>
          <a:p>
            <a:r>
              <a:rPr lang="ja-JP" altLang="en-US" sz="2400" dirty="0">
                <a:solidFill>
                  <a:schemeClr val="tx1"/>
                </a:solidFill>
              </a:rPr>
              <a:t>伊藤仁一</a:t>
            </a:r>
            <a:r>
              <a:rPr lang="en-US" altLang="ja-JP" sz="2400" dirty="0">
                <a:solidFill>
                  <a:schemeClr val="tx1"/>
                </a:solidFill>
              </a:rPr>
              <a:t>(</a:t>
            </a:r>
            <a:r>
              <a:rPr lang="ja-JP" altLang="en-US" sz="2400" dirty="0">
                <a:solidFill>
                  <a:schemeClr val="tx1"/>
                </a:solidFill>
              </a:rPr>
              <a:t>椙山女学園大学</a:t>
            </a:r>
            <a:r>
              <a:rPr lang="en-US" altLang="ja-JP" sz="2400" dirty="0">
                <a:solidFill>
                  <a:schemeClr val="tx1"/>
                </a:solidFill>
              </a:rPr>
              <a:t>)</a:t>
            </a:r>
          </a:p>
          <a:p>
            <a:r>
              <a:rPr lang="ja-JP" altLang="en-US" sz="2400" dirty="0">
                <a:solidFill>
                  <a:schemeClr val="tx1"/>
                </a:solidFill>
              </a:rPr>
              <a:t>堀尾直史氏との共同研究</a:t>
            </a:r>
            <a:endParaRPr lang="en-US" altLang="ja-JP" sz="2400" dirty="0">
              <a:solidFill>
                <a:schemeClr val="tx1"/>
              </a:solidFill>
            </a:endParaRPr>
          </a:p>
        </p:txBody>
      </p:sp>
    </p:spTree>
    <p:extLst>
      <p:ext uri="{BB962C8B-B14F-4D97-AF65-F5344CB8AC3E}">
        <p14:creationId xmlns:p14="http://schemas.microsoft.com/office/powerpoint/2010/main" val="1611516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s-reversible</a:t>
            </a:r>
            <a:r>
              <a:rPr kumimoji="1" lang="ja-JP" altLang="en-US" dirty="0"/>
              <a:t>！</a:t>
            </a:r>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10</a:t>
            </a:fld>
            <a:endParaRPr kumimoji="1" lang="ja-JP" altLang="en-US"/>
          </a:p>
        </p:txBody>
      </p:sp>
      <p:pic>
        <p:nvPicPr>
          <p:cNvPr id="6" name="図 5" descr="スクリーンショット 2017-07-21 16.22.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243" y="1417638"/>
            <a:ext cx="5104231" cy="4571100"/>
          </a:xfrm>
          <a:prstGeom prst="rect">
            <a:avLst/>
          </a:prstGeom>
        </p:spPr>
      </p:pic>
    </p:spTree>
    <p:extLst>
      <p:ext uri="{BB962C8B-B14F-4D97-AF65-F5344CB8AC3E}">
        <p14:creationId xmlns:p14="http://schemas.microsoft.com/office/powerpoint/2010/main" val="1599032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800" dirty="0"/>
              <a:t>s-reversible</a:t>
            </a:r>
            <a:r>
              <a:rPr lang="ja-JP" altLang="en-US" sz="2800" dirty="0"/>
              <a:t>！</a:t>
            </a:r>
            <a:endParaRPr kumimoji="1" lang="ja-JP" altLang="en-US" sz="2800"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11</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19594"/>
            <a:ext cx="1475772" cy="1212892"/>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303" y="3010531"/>
            <a:ext cx="1483747" cy="1150661"/>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709" y="3004673"/>
            <a:ext cx="1618078" cy="1156519"/>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2823595"/>
            <a:ext cx="1557951" cy="1308891"/>
          </a:xfrm>
          <a:prstGeom prst="rect">
            <a:avLst/>
          </a:prstGeom>
        </p:spPr>
      </p:pic>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7514" y="3004673"/>
            <a:ext cx="1528647" cy="1090306"/>
          </a:xfrm>
          <a:prstGeom prst="rect">
            <a:avLst/>
          </a:prstGeom>
        </p:spPr>
      </p:pic>
    </p:spTree>
    <p:extLst>
      <p:ext uri="{BB962C8B-B14F-4D97-AF65-F5344CB8AC3E}">
        <p14:creationId xmlns:p14="http://schemas.microsoft.com/office/powerpoint/2010/main" val="3739841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362" y="488907"/>
            <a:ext cx="6793932" cy="1136267"/>
          </a:xfrm>
        </p:spPr>
        <p:txBody>
          <a:bodyPr>
            <a:normAutofit/>
          </a:bodyPr>
          <a:lstStyle/>
          <a:p>
            <a:r>
              <a:rPr kumimoji="1" lang="en-US" altLang="ja-JP" dirty="0"/>
              <a:t>Regular tetrahedron</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12</a:t>
            </a:fld>
            <a:endParaRPr kumimoji="1" lang="ja-JP" altLang="en-US"/>
          </a:p>
        </p:txBody>
      </p:sp>
      <p:pic>
        <p:nvPicPr>
          <p:cNvPr id="3" name="図 2"/>
          <p:cNvPicPr>
            <a:picLocks noChangeAspect="1"/>
          </p:cNvPicPr>
          <p:nvPr/>
        </p:nvPicPr>
        <p:blipFill>
          <a:blip r:embed="rId3"/>
          <a:stretch>
            <a:fillRect/>
          </a:stretch>
        </p:blipFill>
        <p:spPr>
          <a:xfrm>
            <a:off x="283882" y="1823275"/>
            <a:ext cx="2551054" cy="1331683"/>
          </a:xfrm>
          <a:prstGeom prst="rect">
            <a:avLst/>
          </a:prstGeom>
        </p:spPr>
      </p:pic>
      <p:grpSp>
        <p:nvGrpSpPr>
          <p:cNvPr id="21" name="図形グループ 20"/>
          <p:cNvGrpSpPr/>
          <p:nvPr/>
        </p:nvGrpSpPr>
        <p:grpSpPr>
          <a:xfrm>
            <a:off x="944835" y="1125291"/>
            <a:ext cx="7108459" cy="5772207"/>
            <a:chOff x="944835" y="1652874"/>
            <a:chExt cx="7108459" cy="5772207"/>
          </a:xfrm>
        </p:grpSpPr>
        <p:pic>
          <p:nvPicPr>
            <p:cNvPr id="12" name="図 11"/>
            <p:cNvPicPr>
              <a:picLocks noChangeAspect="1"/>
            </p:cNvPicPr>
            <p:nvPr/>
          </p:nvPicPr>
          <p:blipFill>
            <a:blip r:embed="rId4"/>
            <a:stretch>
              <a:fillRect/>
            </a:stretch>
          </p:blipFill>
          <p:spPr>
            <a:xfrm>
              <a:off x="1905372" y="1652874"/>
              <a:ext cx="4476378" cy="2358521"/>
            </a:xfrm>
            <a:prstGeom prst="rect">
              <a:avLst/>
            </a:prstGeom>
          </p:spPr>
        </p:pic>
        <p:sp>
          <p:nvSpPr>
            <p:cNvPr id="13" name="正方形/長方形 12"/>
            <p:cNvSpPr/>
            <p:nvPr/>
          </p:nvSpPr>
          <p:spPr>
            <a:xfrm>
              <a:off x="2076822" y="3036210"/>
              <a:ext cx="1782663" cy="646331"/>
            </a:xfrm>
            <a:prstGeom prst="rect">
              <a:avLst/>
            </a:prstGeom>
          </p:spPr>
          <p:txBody>
            <a:bodyPr wrap="square">
              <a:spAutoFit/>
            </a:bodyPr>
            <a:lstStyle/>
            <a:p>
              <a:r>
                <a:rPr lang="en-US" altLang="ja-JP" dirty="0">
                  <a:latin typeface="ＭＳ Ｐ明朝"/>
                  <a:ea typeface="ＭＳ Ｐ明朝"/>
                  <a:cs typeface="ＭＳ Ｐ明朝"/>
                </a:rPr>
                <a:t>Cutting off the convex points</a:t>
              </a:r>
              <a:endParaRPr lang="ja-JP" altLang="en-US" dirty="0">
                <a:latin typeface="ＭＳ Ｐ明朝"/>
                <a:ea typeface="ＭＳ Ｐ明朝"/>
                <a:cs typeface="ＭＳ Ｐ明朝"/>
              </a:endParaRPr>
            </a:p>
          </p:txBody>
        </p:sp>
        <p:sp>
          <p:nvSpPr>
            <p:cNvPr id="14" name="正方形/長方形 13"/>
            <p:cNvSpPr/>
            <p:nvPr/>
          </p:nvSpPr>
          <p:spPr>
            <a:xfrm>
              <a:off x="4965132" y="3053082"/>
              <a:ext cx="2286000" cy="369332"/>
            </a:xfrm>
            <a:prstGeom prst="rect">
              <a:avLst/>
            </a:prstGeom>
          </p:spPr>
          <p:txBody>
            <a:bodyPr wrap="square">
              <a:spAutoFit/>
            </a:bodyPr>
            <a:lstStyle/>
            <a:p>
              <a:endParaRPr lang="ja-JP" altLang="en-US" dirty="0">
                <a:latin typeface="ＭＳ Ｐ明朝"/>
                <a:ea typeface="ＭＳ Ｐ明朝"/>
                <a:cs typeface="ＭＳ Ｐ明朝"/>
              </a:endParaRPr>
            </a:p>
          </p:txBody>
        </p:sp>
        <p:sp>
          <p:nvSpPr>
            <p:cNvPr id="15" name="正方形/長方形 14"/>
            <p:cNvSpPr/>
            <p:nvPr/>
          </p:nvSpPr>
          <p:spPr>
            <a:xfrm>
              <a:off x="5936456" y="2255002"/>
              <a:ext cx="2116838" cy="1200329"/>
            </a:xfrm>
            <a:prstGeom prst="rect">
              <a:avLst/>
            </a:prstGeom>
          </p:spPr>
          <p:txBody>
            <a:bodyPr wrap="square">
              <a:spAutoFit/>
            </a:bodyPr>
            <a:lstStyle/>
            <a:p>
              <a:pPr algn="ctr"/>
              <a:r>
                <a:rPr lang="en-US" altLang="ja-JP" sz="2400" dirty="0"/>
                <a:t>Not </a:t>
              </a:r>
            </a:p>
            <a:p>
              <a:pPr algn="ctr"/>
              <a:r>
                <a:rPr lang="en-US" altLang="ja-JP" sz="2400" dirty="0"/>
                <a:t>s-reversible</a:t>
              </a:r>
            </a:p>
            <a:p>
              <a:pPr algn="ctr"/>
              <a:r>
                <a:rPr lang="en-US" altLang="ja-JP" sz="2400" dirty="0"/>
                <a:t>?</a:t>
              </a:r>
              <a:endParaRPr lang="ja-JP" altLang="en-US" sz="2400" dirty="0"/>
            </a:p>
          </p:txBody>
        </p:sp>
        <p:pic>
          <p:nvPicPr>
            <p:cNvPr id="16" name="図 15"/>
            <p:cNvPicPr>
              <a:picLocks noChangeAspect="1"/>
            </p:cNvPicPr>
            <p:nvPr/>
          </p:nvPicPr>
          <p:blipFill>
            <a:blip r:embed="rId5"/>
            <a:stretch>
              <a:fillRect/>
            </a:stretch>
          </p:blipFill>
          <p:spPr>
            <a:xfrm>
              <a:off x="944835" y="3792881"/>
              <a:ext cx="5829300" cy="3632200"/>
            </a:xfrm>
            <a:prstGeom prst="rect">
              <a:avLst/>
            </a:prstGeom>
          </p:spPr>
        </p:pic>
        <p:sp>
          <p:nvSpPr>
            <p:cNvPr id="17" name="正方形/長方形 16"/>
            <p:cNvSpPr/>
            <p:nvPr/>
          </p:nvSpPr>
          <p:spPr>
            <a:xfrm>
              <a:off x="2556353" y="4992451"/>
              <a:ext cx="385042" cy="369332"/>
            </a:xfrm>
            <a:prstGeom prst="rect">
              <a:avLst/>
            </a:prstGeom>
          </p:spPr>
          <p:txBody>
            <a:bodyPr wrap="none">
              <a:spAutoFit/>
            </a:bodyPr>
            <a:lstStyle/>
            <a:p>
              <a:r>
                <a:rPr lang="en-US" altLang="ja-JP" dirty="0">
                  <a:latin typeface="ＭＳ Ｐ明朝"/>
                  <a:ea typeface="ＭＳ Ｐ明朝"/>
                  <a:cs typeface="ＭＳ Ｐ明朝"/>
                </a:rPr>
                <a:t>or</a:t>
              </a:r>
              <a:endParaRPr lang="ja-JP" altLang="en-US" dirty="0">
                <a:latin typeface="ＭＳ Ｐ明朝"/>
                <a:ea typeface="ＭＳ Ｐ明朝"/>
                <a:cs typeface="ＭＳ Ｐ明朝"/>
              </a:endParaRPr>
            </a:p>
          </p:txBody>
        </p:sp>
        <p:sp>
          <p:nvSpPr>
            <p:cNvPr id="18" name="正方形/長方形 17"/>
            <p:cNvSpPr/>
            <p:nvPr/>
          </p:nvSpPr>
          <p:spPr>
            <a:xfrm>
              <a:off x="4914332" y="5353683"/>
              <a:ext cx="2044249" cy="369332"/>
            </a:xfrm>
            <a:prstGeom prst="rect">
              <a:avLst/>
            </a:prstGeom>
          </p:spPr>
          <p:txBody>
            <a:bodyPr wrap="square">
              <a:spAutoFit/>
            </a:bodyPr>
            <a:lstStyle/>
            <a:p>
              <a:endParaRPr lang="ja-JP" altLang="en-US" dirty="0">
                <a:latin typeface="ＭＳ Ｐ明朝"/>
                <a:ea typeface="ＭＳ Ｐ明朝"/>
                <a:cs typeface="ＭＳ Ｐ明朝"/>
              </a:endParaRPr>
            </a:p>
          </p:txBody>
        </p:sp>
        <p:sp>
          <p:nvSpPr>
            <p:cNvPr id="19" name="正方形/長方形 18"/>
            <p:cNvSpPr/>
            <p:nvPr/>
          </p:nvSpPr>
          <p:spPr>
            <a:xfrm>
              <a:off x="6381750" y="4745601"/>
              <a:ext cx="1671544" cy="461665"/>
            </a:xfrm>
            <a:prstGeom prst="rect">
              <a:avLst/>
            </a:prstGeom>
          </p:spPr>
          <p:txBody>
            <a:bodyPr wrap="square">
              <a:spAutoFit/>
            </a:bodyPr>
            <a:lstStyle/>
            <a:p>
              <a:pPr algn="ctr"/>
              <a:r>
                <a:rPr lang="en-US" altLang="ja-JP" sz="2400" dirty="0"/>
                <a:t>s-reversible</a:t>
              </a:r>
              <a:endParaRPr lang="ja-JP" altLang="en-US" sz="2400" dirty="0"/>
            </a:p>
          </p:txBody>
        </p:sp>
        <p:sp>
          <p:nvSpPr>
            <p:cNvPr id="20" name="正方形/長方形 19"/>
            <p:cNvSpPr/>
            <p:nvPr/>
          </p:nvSpPr>
          <p:spPr>
            <a:xfrm>
              <a:off x="2699792" y="6237312"/>
              <a:ext cx="471604" cy="369332"/>
            </a:xfrm>
            <a:prstGeom prst="rect">
              <a:avLst/>
            </a:prstGeom>
          </p:spPr>
          <p:txBody>
            <a:bodyPr wrap="none">
              <a:spAutoFit/>
            </a:bodyPr>
            <a:lstStyle/>
            <a:p>
              <a:r>
                <a:rPr lang="en-US" altLang="ja-JP" dirty="0" err="1">
                  <a:latin typeface="ＭＳ Ｐ明朝"/>
                  <a:ea typeface="ＭＳ Ｐ明朝"/>
                  <a:cs typeface="ＭＳ Ｐ明朝"/>
                </a:rPr>
                <a:t>ets</a:t>
              </a:r>
              <a:endParaRPr lang="ja-JP" altLang="en-US" dirty="0">
                <a:latin typeface="ＭＳ Ｐ明朝"/>
                <a:ea typeface="ＭＳ Ｐ明朝"/>
                <a:cs typeface="ＭＳ Ｐ明朝"/>
              </a:endParaRPr>
            </a:p>
          </p:txBody>
        </p:sp>
      </p:grpSp>
    </p:spTree>
    <p:extLst>
      <p:ext uri="{BB962C8B-B14F-4D97-AF65-F5344CB8AC3E}">
        <p14:creationId xmlns:p14="http://schemas.microsoft.com/office/powerpoint/2010/main" val="383425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Regular octahedron</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13</a:t>
            </a:fld>
            <a:endParaRPr kumimoji="1" lang="ja-JP" altLang="en-US"/>
          </a:p>
        </p:txBody>
      </p:sp>
      <p:sp>
        <p:nvSpPr>
          <p:cNvPr id="17" name="正方形/長方形 16"/>
          <p:cNvSpPr/>
          <p:nvPr/>
        </p:nvSpPr>
        <p:spPr>
          <a:xfrm>
            <a:off x="6050618" y="5432731"/>
            <a:ext cx="1937652" cy="461665"/>
          </a:xfrm>
          <a:prstGeom prst="rect">
            <a:avLst/>
          </a:prstGeom>
        </p:spPr>
        <p:txBody>
          <a:bodyPr wrap="square">
            <a:spAutoFit/>
          </a:bodyPr>
          <a:lstStyle/>
          <a:p>
            <a:pPr algn="ctr"/>
            <a:r>
              <a:rPr lang="ja-JP" altLang="ja-JP" sz="2400" dirty="0"/>
              <a:t>s</a:t>
            </a:r>
            <a:r>
              <a:rPr lang="en-US" altLang="ja-JP" sz="2400" dirty="0"/>
              <a:t>-reversible</a:t>
            </a:r>
            <a:endParaRPr lang="ja-JP" altLang="en-US" sz="2400" dirty="0"/>
          </a:p>
        </p:txBody>
      </p:sp>
      <p:pic>
        <p:nvPicPr>
          <p:cNvPr id="6" name="図 5" descr="スクリーンショット 2017-06-08 15.59.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132" y="1658166"/>
            <a:ext cx="1524689" cy="1175698"/>
          </a:xfrm>
          <a:prstGeom prst="rect">
            <a:avLst/>
          </a:prstGeom>
        </p:spPr>
      </p:pic>
      <p:pic>
        <p:nvPicPr>
          <p:cNvPr id="7" name="図 6" descr="スクリーンショット 2017-06-08 16.01.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115" y="4104683"/>
            <a:ext cx="1507812" cy="1168188"/>
          </a:xfrm>
          <a:prstGeom prst="rect">
            <a:avLst/>
          </a:prstGeom>
        </p:spPr>
      </p:pic>
      <p:pic>
        <p:nvPicPr>
          <p:cNvPr id="8" name="図 7" descr="スクリーンショット 2017-06-08 16.02.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3795543"/>
            <a:ext cx="620429" cy="1549528"/>
          </a:xfrm>
          <a:prstGeom prst="rect">
            <a:avLst/>
          </a:prstGeom>
        </p:spPr>
      </p:pic>
      <p:sp>
        <p:nvSpPr>
          <p:cNvPr id="9" name="正方形/長方形 8"/>
          <p:cNvSpPr/>
          <p:nvPr/>
        </p:nvSpPr>
        <p:spPr>
          <a:xfrm>
            <a:off x="4021927" y="4798083"/>
            <a:ext cx="1648890" cy="1754327"/>
          </a:xfrm>
          <a:prstGeom prst="rect">
            <a:avLst/>
          </a:prstGeom>
        </p:spPr>
        <p:txBody>
          <a:bodyPr wrap="square">
            <a:spAutoFit/>
          </a:bodyPr>
          <a:lstStyle/>
          <a:p>
            <a:r>
              <a:rPr lang="en-US" altLang="ja-JP" dirty="0"/>
              <a:t>Make pleats and fold in, leaving the part to become the side of the tube.</a:t>
            </a:r>
            <a:endParaRPr lang="ja-JP" altLang="en-US" dirty="0"/>
          </a:p>
        </p:txBody>
      </p:sp>
      <p:pic>
        <p:nvPicPr>
          <p:cNvPr id="10" name="図 9" descr="スクリーンショット 2017-07-15 13.40.0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78" y="1484784"/>
            <a:ext cx="1487101" cy="1520963"/>
          </a:xfrm>
          <a:prstGeom prst="rect">
            <a:avLst/>
          </a:prstGeom>
        </p:spPr>
      </p:pic>
      <p:sp>
        <p:nvSpPr>
          <p:cNvPr id="15" name="正方形/長方形 14"/>
          <p:cNvSpPr/>
          <p:nvPr/>
        </p:nvSpPr>
        <p:spPr>
          <a:xfrm>
            <a:off x="1996142" y="2595214"/>
            <a:ext cx="1831537" cy="1200329"/>
          </a:xfrm>
          <a:prstGeom prst="rect">
            <a:avLst/>
          </a:prstGeom>
        </p:spPr>
        <p:txBody>
          <a:bodyPr wrap="square">
            <a:spAutoFit/>
          </a:bodyPr>
          <a:lstStyle/>
          <a:p>
            <a:r>
              <a:rPr lang="en-US" altLang="ja-JP" dirty="0">
                <a:latin typeface="Calibri"/>
                <a:ea typeface="ＭＳ Ｐ明朝"/>
                <a:cs typeface="Calibri"/>
              </a:rPr>
              <a:t>Cutting off one convex vertex and the opposite vertex</a:t>
            </a:r>
            <a:endParaRPr lang="ja-JP" altLang="en-US" dirty="0">
              <a:latin typeface="Calibri"/>
              <a:ea typeface="ＭＳ Ｐ明朝"/>
              <a:cs typeface="Calibri"/>
            </a:endParaRPr>
          </a:p>
        </p:txBody>
      </p:sp>
      <p:sp>
        <p:nvSpPr>
          <p:cNvPr id="16" name="正方形/長方形 15"/>
          <p:cNvSpPr/>
          <p:nvPr/>
        </p:nvSpPr>
        <p:spPr>
          <a:xfrm>
            <a:off x="4891377" y="2632280"/>
            <a:ext cx="1558879" cy="1477328"/>
          </a:xfrm>
          <a:prstGeom prst="rect">
            <a:avLst/>
          </a:prstGeom>
        </p:spPr>
        <p:txBody>
          <a:bodyPr wrap="square">
            <a:spAutoFit/>
          </a:bodyPr>
          <a:lstStyle/>
          <a:p>
            <a:r>
              <a:rPr lang="en-US" altLang="ja-JP" dirty="0">
                <a:latin typeface="Calibri"/>
                <a:ea typeface="ＭＳ Ｐ明朝"/>
                <a:cs typeface="Calibri"/>
              </a:rPr>
              <a:t>Cutting along edges around the other vertices</a:t>
            </a:r>
          </a:p>
          <a:p>
            <a:endParaRPr lang="ja-JP" altLang="en-US" dirty="0">
              <a:latin typeface="Calibri"/>
              <a:ea typeface="ＭＳ Ｐ明朝"/>
              <a:cs typeface="Calibri"/>
            </a:endParaRPr>
          </a:p>
        </p:txBody>
      </p:sp>
    </p:spTree>
    <p:extLst>
      <p:ext uri="{BB962C8B-B14F-4D97-AF65-F5344CB8AC3E}">
        <p14:creationId xmlns:p14="http://schemas.microsoft.com/office/powerpoint/2010/main" val="104499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14</a:t>
            </a:fld>
            <a:endParaRPr kumimoji="1" lang="ja-JP" altLang="en-US" dirty="0"/>
          </a:p>
        </p:txBody>
      </p:sp>
      <p:pic>
        <p:nvPicPr>
          <p:cNvPr id="5" name="図 4" descr="fig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355" y="1579024"/>
            <a:ext cx="5497261" cy="3309462"/>
          </a:xfrm>
          <a:prstGeom prst="rect">
            <a:avLst/>
          </a:prstGeom>
        </p:spPr>
      </p:pic>
      <p:sp>
        <p:nvSpPr>
          <p:cNvPr id="6" name="テキスト ボックス 5"/>
          <p:cNvSpPr txBox="1"/>
          <p:nvPr/>
        </p:nvSpPr>
        <p:spPr>
          <a:xfrm>
            <a:off x="3056835" y="4888486"/>
            <a:ext cx="4965845" cy="369332"/>
          </a:xfrm>
          <a:prstGeom prst="rect">
            <a:avLst/>
          </a:prstGeom>
          <a:noFill/>
        </p:spPr>
        <p:txBody>
          <a:bodyPr wrap="square" rtlCol="0">
            <a:spAutoFit/>
          </a:bodyPr>
          <a:lstStyle/>
          <a:p>
            <a:r>
              <a:rPr kumimoji="1" lang="en-US" altLang="ja-JP" dirty="0"/>
              <a:t> </a:t>
            </a:r>
            <a:r>
              <a:rPr lang="en-US" altLang="ja-JP" dirty="0"/>
              <a:t> XC</a:t>
            </a:r>
            <a:r>
              <a:rPr lang="en-US" altLang="ja-JP" baseline="-25000" dirty="0"/>
              <a:t>4 </a:t>
            </a:r>
            <a:r>
              <a:rPr lang="en-US" altLang="ja-JP" dirty="0"/>
              <a:t>: a 3 times extended cube with 4 square holes</a:t>
            </a:r>
          </a:p>
        </p:txBody>
      </p:sp>
      <p:sp>
        <p:nvSpPr>
          <p:cNvPr id="7" name="テキスト ボックス 6"/>
          <p:cNvSpPr txBox="1"/>
          <p:nvPr/>
        </p:nvSpPr>
        <p:spPr>
          <a:xfrm>
            <a:off x="1303302" y="5591732"/>
            <a:ext cx="7228662" cy="461665"/>
          </a:xfrm>
          <a:prstGeom prst="rect">
            <a:avLst/>
          </a:prstGeom>
          <a:noFill/>
        </p:spPr>
        <p:txBody>
          <a:bodyPr wrap="none" rtlCol="0">
            <a:spAutoFit/>
          </a:bodyPr>
          <a:lstStyle/>
          <a:p>
            <a:r>
              <a:rPr kumimoji="1" lang="en-US" altLang="ja-JP" sz="2400" dirty="0"/>
              <a:t>This is not a tube. At first </a:t>
            </a:r>
            <a:r>
              <a:rPr lang="en-US" altLang="ja-JP" sz="2400" dirty="0"/>
              <a:t>w</a:t>
            </a:r>
            <a:r>
              <a:rPr kumimoji="1" lang="en-US" altLang="ja-JP" sz="2400" dirty="0"/>
              <a:t>e need to deform it to a tube.</a:t>
            </a:r>
            <a:endParaRPr kumimoji="1" lang="ja-JP" altLang="en-US" sz="2400" dirty="0"/>
          </a:p>
        </p:txBody>
      </p:sp>
      <p:sp>
        <p:nvSpPr>
          <p:cNvPr id="8" name="テキスト ボックス 7"/>
          <p:cNvSpPr txBox="1"/>
          <p:nvPr/>
        </p:nvSpPr>
        <p:spPr>
          <a:xfrm>
            <a:off x="971948" y="482957"/>
            <a:ext cx="7238981" cy="769441"/>
          </a:xfrm>
          <a:prstGeom prst="rect">
            <a:avLst/>
          </a:prstGeom>
          <a:noFill/>
        </p:spPr>
        <p:txBody>
          <a:bodyPr wrap="none" rtlCol="0">
            <a:spAutoFit/>
          </a:bodyPr>
          <a:lstStyle/>
          <a:p>
            <a:r>
              <a:rPr kumimoji="1" lang="en-US" altLang="ja-JP" sz="4400" dirty="0"/>
              <a:t>reverse this polyhedral surface</a:t>
            </a:r>
            <a:endParaRPr kumimoji="1" lang="ja-JP" altLang="en-US" sz="4400" dirty="0"/>
          </a:p>
        </p:txBody>
      </p:sp>
    </p:spTree>
    <p:extLst>
      <p:ext uri="{BB962C8B-B14F-4D97-AF65-F5344CB8AC3E}">
        <p14:creationId xmlns:p14="http://schemas.microsoft.com/office/powerpoint/2010/main" val="1832663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15</a:t>
            </a:fld>
            <a:endParaRPr kumimoji="1" lang="ja-JP" altLang="en-US" dirty="0"/>
          </a:p>
        </p:txBody>
      </p:sp>
      <p:sp>
        <p:nvSpPr>
          <p:cNvPr id="12" name="テキスト ボックス 11"/>
          <p:cNvSpPr txBox="1"/>
          <p:nvPr/>
        </p:nvSpPr>
        <p:spPr>
          <a:xfrm>
            <a:off x="502024" y="628648"/>
            <a:ext cx="8104094" cy="646331"/>
          </a:xfrm>
          <a:prstGeom prst="rect">
            <a:avLst/>
          </a:prstGeom>
          <a:noFill/>
        </p:spPr>
        <p:txBody>
          <a:bodyPr wrap="square" rtlCol="0">
            <a:spAutoFit/>
          </a:bodyPr>
          <a:lstStyle/>
          <a:p>
            <a:r>
              <a:rPr lang="en-US" altLang="ja-JP" sz="3600" dirty="0"/>
              <a:t>New operation</a:t>
            </a:r>
            <a:r>
              <a:rPr lang="ja-JP" altLang="en-US" sz="3600" dirty="0"/>
              <a:t>：</a:t>
            </a:r>
            <a:r>
              <a:rPr lang="en-US" altLang="ja-JP" sz="3600" u="sng" dirty="0"/>
              <a:t>semi-flattening-operation </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811" y="1980096"/>
            <a:ext cx="1789887" cy="1835568"/>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5521" y="1990116"/>
            <a:ext cx="1789312" cy="1834873"/>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09" y="4319512"/>
            <a:ext cx="1796722" cy="1879782"/>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394" y="4319512"/>
            <a:ext cx="1813811" cy="1892482"/>
          </a:xfrm>
          <a:prstGeom prst="rect">
            <a:avLst/>
          </a:prstGeom>
        </p:spPr>
      </p:pic>
    </p:spTree>
    <p:extLst>
      <p:ext uri="{BB962C8B-B14F-4D97-AF65-F5344CB8AC3E}">
        <p14:creationId xmlns:p14="http://schemas.microsoft.com/office/powerpoint/2010/main" val="3921266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16</a:t>
            </a:fld>
            <a:endParaRPr kumimoji="1" lang="ja-JP" altLang="en-US"/>
          </a:p>
        </p:txBody>
      </p:sp>
      <p:pic>
        <p:nvPicPr>
          <p:cNvPr id="6" name="図 5" descr="sf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69" y="1579944"/>
            <a:ext cx="2442623" cy="1822572"/>
          </a:xfrm>
          <a:prstGeom prst="rect">
            <a:avLst/>
          </a:prstGeom>
        </p:spPr>
      </p:pic>
      <p:pic>
        <p:nvPicPr>
          <p:cNvPr id="7" name="図 6" descr="sf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829" y="1579944"/>
            <a:ext cx="2442623" cy="1822572"/>
          </a:xfrm>
          <a:prstGeom prst="rect">
            <a:avLst/>
          </a:prstGeom>
        </p:spPr>
      </p:pic>
      <p:pic>
        <p:nvPicPr>
          <p:cNvPr id="8" name="図 7" descr="sf3.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089" y="1579944"/>
            <a:ext cx="2436662" cy="1818125"/>
          </a:xfrm>
          <a:prstGeom prst="rect">
            <a:avLst/>
          </a:prstGeom>
        </p:spPr>
      </p:pic>
      <p:pic>
        <p:nvPicPr>
          <p:cNvPr id="9" name="図 8" descr="sf4.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248" y="3544204"/>
            <a:ext cx="2462435" cy="1834533"/>
          </a:xfrm>
          <a:prstGeom prst="rect">
            <a:avLst/>
          </a:prstGeom>
        </p:spPr>
      </p:pic>
      <p:pic>
        <p:nvPicPr>
          <p:cNvPr id="10" name="図 9" descr="sf5.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989" y="3818294"/>
            <a:ext cx="1772710" cy="1369065"/>
          </a:xfrm>
          <a:prstGeom prst="rect">
            <a:avLst/>
          </a:prstGeom>
        </p:spPr>
      </p:pic>
      <p:sp>
        <p:nvSpPr>
          <p:cNvPr id="11" name="テキスト ボックス 10"/>
          <p:cNvSpPr txBox="1"/>
          <p:nvPr/>
        </p:nvSpPr>
        <p:spPr>
          <a:xfrm>
            <a:off x="977299" y="275238"/>
            <a:ext cx="7430432" cy="584775"/>
          </a:xfrm>
          <a:prstGeom prst="rect">
            <a:avLst/>
          </a:prstGeom>
          <a:noFill/>
        </p:spPr>
        <p:txBody>
          <a:bodyPr wrap="square" rtlCol="0">
            <a:spAutoFit/>
          </a:bodyPr>
          <a:lstStyle/>
          <a:p>
            <a:r>
              <a:rPr kumimoji="1" lang="en-US" altLang="ja-JP" sz="3200" dirty="0"/>
              <a:t>Applying semi-flattering operation to a XC</a:t>
            </a:r>
            <a:r>
              <a:rPr kumimoji="1" lang="en-US" altLang="ja-JP" sz="3200" baseline="-25000" dirty="0"/>
              <a:t>4</a:t>
            </a:r>
            <a:r>
              <a:rPr kumimoji="1" lang="en-US" altLang="ja-JP" sz="3200" dirty="0"/>
              <a:t>.</a:t>
            </a:r>
            <a:endParaRPr kumimoji="1" lang="ja-JP" altLang="en-US" sz="3200" dirty="0"/>
          </a:p>
        </p:txBody>
      </p:sp>
      <p:sp>
        <p:nvSpPr>
          <p:cNvPr id="12" name="テキスト ボックス 11"/>
          <p:cNvSpPr txBox="1"/>
          <p:nvPr/>
        </p:nvSpPr>
        <p:spPr>
          <a:xfrm>
            <a:off x="4632557" y="5372647"/>
            <a:ext cx="2942409" cy="369332"/>
          </a:xfrm>
          <a:prstGeom prst="rect">
            <a:avLst/>
          </a:prstGeom>
          <a:noFill/>
        </p:spPr>
        <p:txBody>
          <a:bodyPr wrap="none" rtlCol="0">
            <a:spAutoFit/>
          </a:bodyPr>
          <a:lstStyle/>
          <a:p>
            <a:r>
              <a:rPr kumimoji="1" lang="en-US" altLang="ja-JP" dirty="0"/>
              <a:t>Now a XC</a:t>
            </a:r>
            <a:r>
              <a:rPr kumimoji="1" lang="en-US" altLang="ja-JP" baseline="-25000" dirty="0"/>
              <a:t>4</a:t>
            </a:r>
            <a:r>
              <a:rPr kumimoji="1" lang="en-US" altLang="ja-JP" dirty="0"/>
              <a:t> deforms</a:t>
            </a:r>
            <a:r>
              <a:rPr kumimoji="1" lang="ja-JP" altLang="en-US" dirty="0"/>
              <a:t> </a:t>
            </a:r>
            <a:r>
              <a:rPr kumimoji="1" lang="en-US" altLang="ja-JP" dirty="0"/>
              <a:t>to</a:t>
            </a:r>
            <a:r>
              <a:rPr kumimoji="1" lang="ja-JP" altLang="en-US" dirty="0"/>
              <a:t> </a:t>
            </a:r>
            <a:r>
              <a:rPr kumimoji="1" lang="en-US" altLang="ja-JP" dirty="0"/>
              <a:t>a</a:t>
            </a:r>
            <a:r>
              <a:rPr kumimoji="1" lang="ja-JP" altLang="en-US" dirty="0"/>
              <a:t> </a:t>
            </a:r>
            <a:r>
              <a:rPr kumimoji="1" lang="en-US" altLang="ja-JP" dirty="0"/>
              <a:t>tube.</a:t>
            </a:r>
            <a:endParaRPr kumimoji="1" lang="ja-JP" altLang="en-US" dirty="0"/>
          </a:p>
        </p:txBody>
      </p:sp>
    </p:spTree>
    <p:extLst>
      <p:ext uri="{BB962C8B-B14F-4D97-AF65-F5344CB8AC3E}">
        <p14:creationId xmlns:p14="http://schemas.microsoft.com/office/powerpoint/2010/main" val="279878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17</a:t>
            </a:fld>
            <a:endParaRPr kumimoji="1" lang="ja-JP" altLang="en-US"/>
          </a:p>
        </p:txBody>
      </p:sp>
      <p:sp>
        <p:nvSpPr>
          <p:cNvPr id="5" name="正方形/長方形 4"/>
          <p:cNvSpPr/>
          <p:nvPr/>
        </p:nvSpPr>
        <p:spPr>
          <a:xfrm>
            <a:off x="575954" y="1826674"/>
            <a:ext cx="8110846" cy="3477875"/>
          </a:xfrm>
          <a:prstGeom prst="rect">
            <a:avLst/>
          </a:prstGeom>
          <a:ln w="31750">
            <a:solidFill>
              <a:srgbClr val="C00000"/>
            </a:solidFill>
          </a:ln>
        </p:spPr>
        <p:txBody>
          <a:bodyPr wrap="square">
            <a:spAutoFit/>
          </a:bodyPr>
          <a:lstStyle/>
          <a:p>
            <a:r>
              <a:rPr lang="en-US" altLang="ja-JP" sz="4400" dirty="0"/>
              <a:t>  If we can deform a polyhedral surface into a rectangular tube, we can apply </a:t>
            </a:r>
            <a:r>
              <a:rPr lang="en-US" altLang="ja-JP" sz="4400" dirty="0" err="1"/>
              <a:t>Maehara's</a:t>
            </a:r>
            <a:r>
              <a:rPr lang="en-US" altLang="ja-JP" sz="4400" dirty="0"/>
              <a:t> method, but it does not mean reversing can be completed. </a:t>
            </a:r>
            <a:endParaRPr lang="ja-JP" altLang="en-US" sz="4400" dirty="0"/>
          </a:p>
        </p:txBody>
      </p:sp>
      <p:sp>
        <p:nvSpPr>
          <p:cNvPr id="6" name="テキスト ボックス 5"/>
          <p:cNvSpPr txBox="1"/>
          <p:nvPr/>
        </p:nvSpPr>
        <p:spPr>
          <a:xfrm>
            <a:off x="3302613" y="613252"/>
            <a:ext cx="2097818" cy="830997"/>
          </a:xfrm>
          <a:prstGeom prst="rect">
            <a:avLst/>
          </a:prstGeom>
          <a:noFill/>
        </p:spPr>
        <p:txBody>
          <a:bodyPr wrap="none" rtlCol="0">
            <a:spAutoFit/>
          </a:bodyPr>
          <a:lstStyle/>
          <a:p>
            <a:r>
              <a:rPr kumimoji="1" lang="en-US" altLang="ja-JP" sz="4800"/>
              <a:t>Remark</a:t>
            </a:r>
            <a:endParaRPr kumimoji="1" lang="ja-JP" altLang="en-US" sz="4800" dirty="0"/>
          </a:p>
        </p:txBody>
      </p:sp>
    </p:spTree>
    <p:extLst>
      <p:ext uri="{BB962C8B-B14F-4D97-AF65-F5344CB8AC3E}">
        <p14:creationId xmlns:p14="http://schemas.microsoft.com/office/powerpoint/2010/main" val="1256947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After</a:t>
            </a:r>
            <a:r>
              <a:rPr kumimoji="1" lang="ja-JP" altLang="en-US" dirty="0"/>
              <a:t> </a:t>
            </a:r>
            <a:r>
              <a:rPr kumimoji="1" lang="en-US" altLang="ja-JP" dirty="0"/>
              <a:t>the </a:t>
            </a:r>
            <a:r>
              <a:rPr kumimoji="1" lang="en-US" altLang="ja-JP" dirty="0" err="1"/>
              <a:t>Maehara’s</a:t>
            </a:r>
            <a:r>
              <a:rPr kumimoji="1" lang="ja-JP" altLang="en-US" dirty="0"/>
              <a:t> </a:t>
            </a:r>
            <a:r>
              <a:rPr kumimoji="1" lang="en-US" altLang="ja-JP" dirty="0"/>
              <a:t>method</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18</a:t>
            </a:fld>
            <a:endParaRPr kumimoji="1" lang="ja-JP" altLang="en-US"/>
          </a:p>
        </p:txBody>
      </p:sp>
      <p:pic>
        <p:nvPicPr>
          <p:cNvPr id="11" name="図 10"/>
          <p:cNvPicPr>
            <a:picLocks noChangeAspect="1"/>
          </p:cNvPicPr>
          <p:nvPr/>
        </p:nvPicPr>
        <p:blipFill>
          <a:blip r:embed="rId2"/>
          <a:stretch>
            <a:fillRect/>
          </a:stretch>
        </p:blipFill>
        <p:spPr>
          <a:xfrm>
            <a:off x="475028" y="4051958"/>
            <a:ext cx="1555352" cy="1532137"/>
          </a:xfrm>
          <a:prstGeom prst="rect">
            <a:avLst/>
          </a:prstGeom>
        </p:spPr>
      </p:pic>
      <p:pic>
        <p:nvPicPr>
          <p:cNvPr id="12" name="図 11"/>
          <p:cNvPicPr>
            <a:picLocks noChangeAspect="1"/>
          </p:cNvPicPr>
          <p:nvPr/>
        </p:nvPicPr>
        <p:blipFill>
          <a:blip r:embed="rId3"/>
          <a:stretch>
            <a:fillRect/>
          </a:stretch>
        </p:blipFill>
        <p:spPr>
          <a:xfrm>
            <a:off x="6963940" y="1929347"/>
            <a:ext cx="1555018" cy="1508943"/>
          </a:xfrm>
          <a:prstGeom prst="rect">
            <a:avLst/>
          </a:prstGeom>
        </p:spPr>
      </p:pic>
      <p:pic>
        <p:nvPicPr>
          <p:cNvPr id="13" name="図 12"/>
          <p:cNvPicPr>
            <a:picLocks noChangeAspect="1"/>
          </p:cNvPicPr>
          <p:nvPr/>
        </p:nvPicPr>
        <p:blipFill>
          <a:blip r:embed="rId4"/>
          <a:stretch>
            <a:fillRect/>
          </a:stretch>
        </p:blipFill>
        <p:spPr>
          <a:xfrm>
            <a:off x="2576945" y="4051958"/>
            <a:ext cx="1512751" cy="1573261"/>
          </a:xfrm>
          <a:prstGeom prst="rect">
            <a:avLst/>
          </a:prstGeom>
        </p:spPr>
      </p:pic>
      <p:pic>
        <p:nvPicPr>
          <p:cNvPr id="14" name="図 13"/>
          <p:cNvPicPr>
            <a:picLocks noChangeAspect="1"/>
          </p:cNvPicPr>
          <p:nvPr/>
        </p:nvPicPr>
        <p:blipFill>
          <a:blip r:embed="rId5"/>
          <a:stretch>
            <a:fillRect/>
          </a:stretch>
        </p:blipFill>
        <p:spPr>
          <a:xfrm>
            <a:off x="4444752" y="4051958"/>
            <a:ext cx="1595338" cy="1709291"/>
          </a:xfrm>
          <a:prstGeom prst="rect">
            <a:avLst/>
          </a:prstGeom>
        </p:spPr>
      </p:pic>
      <p:pic>
        <p:nvPicPr>
          <p:cNvPr id="15" name="図 14"/>
          <p:cNvPicPr>
            <a:picLocks noChangeAspect="1"/>
          </p:cNvPicPr>
          <p:nvPr/>
        </p:nvPicPr>
        <p:blipFill>
          <a:blip r:embed="rId6"/>
          <a:stretch>
            <a:fillRect/>
          </a:stretch>
        </p:blipFill>
        <p:spPr>
          <a:xfrm>
            <a:off x="6395146" y="4051958"/>
            <a:ext cx="2209800" cy="1968500"/>
          </a:xfrm>
          <a:prstGeom prst="rect">
            <a:avLst/>
          </a:prstGeom>
        </p:spPr>
      </p:pic>
      <p:pic>
        <p:nvPicPr>
          <p:cNvPr id="6" name="図 5"/>
          <p:cNvPicPr>
            <a:picLocks noChangeAspect="1"/>
          </p:cNvPicPr>
          <p:nvPr/>
        </p:nvPicPr>
        <p:blipFill>
          <a:blip r:embed="rId7"/>
          <a:stretch>
            <a:fillRect/>
          </a:stretch>
        </p:blipFill>
        <p:spPr>
          <a:xfrm>
            <a:off x="475028" y="1929347"/>
            <a:ext cx="2208795" cy="1963372"/>
          </a:xfrm>
          <a:prstGeom prst="rect">
            <a:avLst/>
          </a:prstGeom>
        </p:spPr>
      </p:pic>
      <p:pic>
        <p:nvPicPr>
          <p:cNvPr id="16" name="図 15"/>
          <p:cNvPicPr>
            <a:picLocks noChangeAspect="1"/>
          </p:cNvPicPr>
          <p:nvPr/>
        </p:nvPicPr>
        <p:blipFill rotWithShape="1">
          <a:blip r:embed="rId8"/>
          <a:srcRect l="1782" r="1"/>
          <a:stretch/>
        </p:blipFill>
        <p:spPr>
          <a:xfrm>
            <a:off x="2902579" y="1929347"/>
            <a:ext cx="1827181" cy="1508944"/>
          </a:xfrm>
          <a:prstGeom prst="rect">
            <a:avLst/>
          </a:prstGeom>
        </p:spPr>
      </p:pic>
      <p:pic>
        <p:nvPicPr>
          <p:cNvPr id="17" name="図 16"/>
          <p:cNvPicPr>
            <a:picLocks noChangeAspect="1"/>
          </p:cNvPicPr>
          <p:nvPr/>
        </p:nvPicPr>
        <p:blipFill>
          <a:blip r:embed="rId9"/>
          <a:stretch>
            <a:fillRect/>
          </a:stretch>
        </p:blipFill>
        <p:spPr>
          <a:xfrm>
            <a:off x="4948516" y="1929347"/>
            <a:ext cx="1498164" cy="1508943"/>
          </a:xfrm>
          <a:prstGeom prst="rect">
            <a:avLst/>
          </a:prstGeom>
        </p:spPr>
      </p:pic>
      <p:sp>
        <p:nvSpPr>
          <p:cNvPr id="18" name="テキスト ボックス 17"/>
          <p:cNvSpPr txBox="1"/>
          <p:nvPr/>
        </p:nvSpPr>
        <p:spPr>
          <a:xfrm>
            <a:off x="920989" y="1435108"/>
            <a:ext cx="7302022" cy="369332"/>
          </a:xfrm>
          <a:prstGeom prst="rect">
            <a:avLst/>
          </a:prstGeom>
          <a:noFill/>
        </p:spPr>
        <p:txBody>
          <a:bodyPr wrap="square" rtlCol="0">
            <a:spAutoFit/>
          </a:bodyPr>
          <a:lstStyle/>
          <a:p>
            <a:r>
              <a:rPr kumimoji="1" lang="en-US" altLang="ja-JP" dirty="0"/>
              <a:t> </a:t>
            </a:r>
            <a:r>
              <a:rPr lang="en-US" altLang="ja-JP" dirty="0"/>
              <a:t> Only one side is shown. Red are front surfaces and blue are back surfaces.</a:t>
            </a:r>
          </a:p>
        </p:txBody>
      </p:sp>
      <p:sp>
        <p:nvSpPr>
          <p:cNvPr id="19" name="テキスト ボックス 18"/>
          <p:cNvSpPr txBox="1"/>
          <p:nvPr/>
        </p:nvSpPr>
        <p:spPr>
          <a:xfrm>
            <a:off x="6532668" y="6020458"/>
            <a:ext cx="2072278" cy="369332"/>
          </a:xfrm>
          <a:prstGeom prst="rect">
            <a:avLst/>
          </a:prstGeom>
          <a:noFill/>
        </p:spPr>
        <p:txBody>
          <a:bodyPr wrap="square" rtlCol="0">
            <a:spAutoFit/>
          </a:bodyPr>
          <a:lstStyle/>
          <a:p>
            <a:r>
              <a:rPr kumimoji="1" lang="en-US" altLang="ja-JP" dirty="0"/>
              <a:t> </a:t>
            </a:r>
            <a:r>
              <a:rPr lang="en-US" altLang="ja-JP" dirty="0"/>
              <a:t>A XC</a:t>
            </a:r>
            <a:r>
              <a:rPr lang="en-US" altLang="ja-JP" baseline="-25000" dirty="0"/>
              <a:t>4</a:t>
            </a:r>
            <a:r>
              <a:rPr lang="en-US" altLang="ja-JP" dirty="0"/>
              <a:t> is s-reversible.</a:t>
            </a:r>
          </a:p>
        </p:txBody>
      </p:sp>
    </p:spTree>
    <p:extLst>
      <p:ext uri="{BB962C8B-B14F-4D97-AF65-F5344CB8AC3E}">
        <p14:creationId xmlns:p14="http://schemas.microsoft.com/office/powerpoint/2010/main" val="242181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19</a:t>
            </a:fld>
            <a:endParaRPr kumimoji="1" lang="ja-JP" altLang="en-US" dirty="0"/>
          </a:p>
        </p:txBody>
      </p:sp>
      <p:sp>
        <p:nvSpPr>
          <p:cNvPr id="6" name="テキスト ボックス 5"/>
          <p:cNvSpPr txBox="1"/>
          <p:nvPr/>
        </p:nvSpPr>
        <p:spPr>
          <a:xfrm>
            <a:off x="3056835" y="4888486"/>
            <a:ext cx="3496365" cy="369332"/>
          </a:xfrm>
          <a:prstGeom prst="rect">
            <a:avLst/>
          </a:prstGeom>
          <a:noFill/>
        </p:spPr>
        <p:txBody>
          <a:bodyPr wrap="square" rtlCol="0">
            <a:spAutoFit/>
          </a:bodyPr>
          <a:lstStyle/>
          <a:p>
            <a:r>
              <a:rPr kumimoji="1" lang="en-US" altLang="ja-JP" dirty="0"/>
              <a:t> </a:t>
            </a:r>
            <a:r>
              <a:rPr lang="en-US" altLang="ja-JP" dirty="0"/>
              <a:t> C</a:t>
            </a:r>
            <a:r>
              <a:rPr lang="en-US" altLang="ja-JP" baseline="-25000" dirty="0"/>
              <a:t>8 </a:t>
            </a:r>
            <a:r>
              <a:rPr lang="en-US" altLang="ja-JP" dirty="0"/>
              <a:t>: a surface of cube with 8 holes </a:t>
            </a:r>
          </a:p>
        </p:txBody>
      </p:sp>
      <p:sp>
        <p:nvSpPr>
          <p:cNvPr id="7" name="テキスト ボックス 6"/>
          <p:cNvSpPr txBox="1"/>
          <p:nvPr/>
        </p:nvSpPr>
        <p:spPr>
          <a:xfrm>
            <a:off x="1303302" y="5591732"/>
            <a:ext cx="7228662" cy="461665"/>
          </a:xfrm>
          <a:prstGeom prst="rect">
            <a:avLst/>
          </a:prstGeom>
          <a:noFill/>
        </p:spPr>
        <p:txBody>
          <a:bodyPr wrap="none" rtlCol="0">
            <a:spAutoFit/>
          </a:bodyPr>
          <a:lstStyle/>
          <a:p>
            <a:r>
              <a:rPr kumimoji="1" lang="en-US" altLang="ja-JP" sz="2400" dirty="0"/>
              <a:t>This is not a tube. At first </a:t>
            </a:r>
            <a:r>
              <a:rPr lang="en-US" altLang="ja-JP" sz="2400" dirty="0"/>
              <a:t>w</a:t>
            </a:r>
            <a:r>
              <a:rPr kumimoji="1" lang="en-US" altLang="ja-JP" sz="2400" dirty="0"/>
              <a:t>e need to deform it to a tube.</a:t>
            </a:r>
            <a:endParaRPr kumimoji="1" lang="ja-JP" altLang="en-US" sz="2400" dirty="0"/>
          </a:p>
        </p:txBody>
      </p:sp>
      <p:sp>
        <p:nvSpPr>
          <p:cNvPr id="8" name="テキスト ボックス 7"/>
          <p:cNvSpPr txBox="1"/>
          <p:nvPr/>
        </p:nvSpPr>
        <p:spPr>
          <a:xfrm>
            <a:off x="958803" y="482957"/>
            <a:ext cx="7238981" cy="769441"/>
          </a:xfrm>
          <a:prstGeom prst="rect">
            <a:avLst/>
          </a:prstGeom>
          <a:noFill/>
        </p:spPr>
        <p:txBody>
          <a:bodyPr wrap="none" rtlCol="0">
            <a:spAutoFit/>
          </a:bodyPr>
          <a:lstStyle/>
          <a:p>
            <a:r>
              <a:rPr kumimoji="1" lang="en-US" altLang="ja-JP" sz="4400" dirty="0"/>
              <a:t>reverse this polyhedral surface</a:t>
            </a:r>
            <a:endParaRPr kumimoji="1" lang="ja-JP" altLang="en-US" sz="44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74914" y="1252398"/>
            <a:ext cx="3060206" cy="3660246"/>
          </a:xfrm>
          <a:prstGeom prst="rect">
            <a:avLst/>
          </a:prstGeom>
        </p:spPr>
      </p:pic>
    </p:spTree>
    <p:extLst>
      <p:ext uri="{BB962C8B-B14F-4D97-AF65-F5344CB8AC3E}">
        <p14:creationId xmlns:p14="http://schemas.microsoft.com/office/powerpoint/2010/main" val="395523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Reversible?</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2</a:t>
            </a:fld>
            <a:endParaRPr kumimoji="1" lang="ja-JP" altLang="en-US"/>
          </a:p>
        </p:txBody>
      </p:sp>
      <p:pic>
        <p:nvPicPr>
          <p:cNvPr id="16" name="図 15" descr="スクリーンショット 2017-07-21 16.22.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470" y="1654759"/>
            <a:ext cx="1787089" cy="160043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29" y="4589807"/>
            <a:ext cx="1573738" cy="1524228"/>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801" y="4639455"/>
            <a:ext cx="2252636" cy="1696666"/>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2591" y="3492311"/>
            <a:ext cx="1463811" cy="1423580"/>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1330" y="3806842"/>
            <a:ext cx="746448" cy="2141326"/>
          </a:xfrm>
          <a:prstGeom prst="rect">
            <a:avLst/>
          </a:prstGeom>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5569" y="3202411"/>
            <a:ext cx="1640133" cy="1571036"/>
          </a:xfrm>
          <a:prstGeom prst="rect">
            <a:avLst/>
          </a:prstGeom>
        </p:spPr>
      </p:pic>
      <p:pic>
        <p:nvPicPr>
          <p:cNvPr id="23" name="図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804" y="2696901"/>
            <a:ext cx="1117505" cy="927796"/>
          </a:xfrm>
          <a:prstGeom prst="rect">
            <a:avLst/>
          </a:prstGeom>
        </p:spPr>
      </p:pic>
      <p:pic>
        <p:nvPicPr>
          <p:cNvPr id="24" name="図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9986" y="1688660"/>
            <a:ext cx="1817792" cy="1659547"/>
          </a:xfrm>
          <a:prstGeom prst="rect">
            <a:avLst/>
          </a:prstGeom>
        </p:spPr>
      </p:pic>
    </p:spTree>
    <p:extLst>
      <p:ext uri="{BB962C8B-B14F-4D97-AF65-F5344CB8AC3E}">
        <p14:creationId xmlns:p14="http://schemas.microsoft.com/office/powerpoint/2010/main" val="353605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20</a:t>
            </a:fld>
            <a:endParaRPr kumimoji="1" lang="ja-JP" altLang="en-US"/>
          </a:p>
        </p:txBody>
      </p:sp>
      <p:pic>
        <p:nvPicPr>
          <p:cNvPr id="5" name="図 4" descr="2_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86" y="1328141"/>
            <a:ext cx="2255357" cy="2697583"/>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165" y="1102589"/>
            <a:ext cx="2292081" cy="2741509"/>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968" y="1624007"/>
            <a:ext cx="2223349" cy="2152391"/>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54" y="4043304"/>
            <a:ext cx="1794017" cy="1741949"/>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3385" y="4207082"/>
            <a:ext cx="1829643" cy="1613331"/>
          </a:xfrm>
          <a:prstGeom prst="rect">
            <a:avLst/>
          </a:prstGeom>
        </p:spPr>
      </p:pic>
      <p:sp>
        <p:nvSpPr>
          <p:cNvPr id="11" name="テキスト ボックス 10"/>
          <p:cNvSpPr txBox="1"/>
          <p:nvPr/>
        </p:nvSpPr>
        <p:spPr>
          <a:xfrm>
            <a:off x="977299" y="275238"/>
            <a:ext cx="7430432" cy="584775"/>
          </a:xfrm>
          <a:prstGeom prst="rect">
            <a:avLst/>
          </a:prstGeom>
          <a:noFill/>
        </p:spPr>
        <p:txBody>
          <a:bodyPr wrap="square" rtlCol="0">
            <a:spAutoFit/>
          </a:bodyPr>
          <a:lstStyle/>
          <a:p>
            <a:r>
              <a:rPr kumimoji="1" lang="en-US" altLang="ja-JP" sz="3200" dirty="0"/>
              <a:t>Applying semi-flattering operation to a C</a:t>
            </a:r>
            <a:r>
              <a:rPr kumimoji="1" lang="en-US" altLang="ja-JP" sz="3200" baseline="-25000" dirty="0"/>
              <a:t>8</a:t>
            </a:r>
            <a:r>
              <a:rPr kumimoji="1" lang="en-US" altLang="ja-JP" sz="3200" dirty="0"/>
              <a:t>.</a:t>
            </a:r>
            <a:endParaRPr kumimoji="1" lang="ja-JP" altLang="en-US" sz="3200" dirty="0"/>
          </a:p>
        </p:txBody>
      </p:sp>
      <p:sp>
        <p:nvSpPr>
          <p:cNvPr id="13" name="テキスト ボックス 12"/>
          <p:cNvSpPr txBox="1"/>
          <p:nvPr/>
        </p:nvSpPr>
        <p:spPr>
          <a:xfrm>
            <a:off x="2861954" y="5710019"/>
            <a:ext cx="5545777" cy="646331"/>
          </a:xfrm>
          <a:prstGeom prst="rect">
            <a:avLst/>
          </a:prstGeom>
          <a:noFill/>
        </p:spPr>
        <p:txBody>
          <a:bodyPr wrap="square" rtlCol="0">
            <a:spAutoFit/>
          </a:bodyPr>
          <a:lstStyle/>
          <a:p>
            <a:r>
              <a:rPr kumimoji="1" lang="en-US" altLang="ja-JP" dirty="0"/>
              <a:t>Now a C</a:t>
            </a:r>
            <a:r>
              <a:rPr kumimoji="1" lang="en-US" altLang="ja-JP" baseline="-25000" dirty="0"/>
              <a:t>8</a:t>
            </a:r>
            <a:r>
              <a:rPr kumimoji="1" lang="en-US" altLang="ja-JP" dirty="0"/>
              <a:t> deforms</a:t>
            </a:r>
            <a:r>
              <a:rPr kumimoji="1" lang="ja-JP" altLang="en-US" dirty="0"/>
              <a:t> </a:t>
            </a:r>
            <a:r>
              <a:rPr kumimoji="1" lang="en-US" altLang="ja-JP" dirty="0"/>
              <a:t>to</a:t>
            </a:r>
            <a:r>
              <a:rPr kumimoji="1" lang="ja-JP" altLang="en-US" dirty="0"/>
              <a:t> </a:t>
            </a:r>
            <a:r>
              <a:rPr kumimoji="1" lang="en-US" altLang="ja-JP" dirty="0"/>
              <a:t>a</a:t>
            </a:r>
            <a:r>
              <a:rPr kumimoji="1" lang="ja-JP" altLang="en-US" dirty="0"/>
              <a:t> </a:t>
            </a:r>
            <a:r>
              <a:rPr lang="en-US" altLang="ja-JP" dirty="0"/>
              <a:t>XC</a:t>
            </a:r>
            <a:r>
              <a:rPr lang="en-US" altLang="ja-JP" baseline="-25000" dirty="0"/>
              <a:t>4</a:t>
            </a:r>
            <a:r>
              <a:rPr kumimoji="1" lang="en-US" altLang="ja-JP" dirty="0"/>
              <a:t>, </a:t>
            </a:r>
            <a:r>
              <a:rPr lang="en-US" altLang="ja-JP" dirty="0"/>
              <a:t>then deforms</a:t>
            </a:r>
            <a:r>
              <a:rPr lang="ja-JP" altLang="en-US" dirty="0"/>
              <a:t> </a:t>
            </a:r>
            <a:r>
              <a:rPr lang="en-US" altLang="ja-JP" dirty="0"/>
              <a:t>to</a:t>
            </a:r>
            <a:r>
              <a:rPr lang="ja-JP" altLang="en-US" dirty="0"/>
              <a:t> </a:t>
            </a:r>
            <a:r>
              <a:rPr kumimoji="1" lang="en-US" altLang="ja-JP" dirty="0"/>
              <a:t>a tube. Even taking into account the folded faces, this is s-reversible.</a:t>
            </a:r>
            <a:endParaRPr kumimoji="1" lang="ja-JP" altLang="en-US" dirty="0"/>
          </a:p>
        </p:txBody>
      </p:sp>
    </p:spTree>
    <p:extLst>
      <p:ext uri="{BB962C8B-B14F-4D97-AF65-F5344CB8AC3E}">
        <p14:creationId xmlns:p14="http://schemas.microsoft.com/office/powerpoint/2010/main" val="1006149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21</a:t>
            </a:fld>
            <a:endParaRPr kumimoji="1" lang="ja-JP" altLang="en-US"/>
          </a:p>
        </p:txBody>
      </p:sp>
      <p:sp>
        <p:nvSpPr>
          <p:cNvPr id="12" name="テキスト ボックス 11"/>
          <p:cNvSpPr txBox="1"/>
          <p:nvPr/>
        </p:nvSpPr>
        <p:spPr>
          <a:xfrm>
            <a:off x="680373" y="4543227"/>
            <a:ext cx="8006952" cy="1573743"/>
          </a:xfrm>
          <a:prstGeom prst="rect">
            <a:avLst/>
          </a:prstGeom>
          <a:noFill/>
        </p:spPr>
        <p:txBody>
          <a:bodyPr wrap="square" rtlCol="0">
            <a:spAutoFit/>
          </a:bodyPr>
          <a:lstStyle/>
          <a:p>
            <a:r>
              <a:rPr kumimoji="1" lang="en-US" altLang="ja-JP" sz="2400" dirty="0"/>
              <a:t>We cannot deform this polyhedral surface to a X</a:t>
            </a:r>
            <a:r>
              <a:rPr lang="en-US" altLang="ja-JP" sz="2400" dirty="0"/>
              <a:t>C</a:t>
            </a:r>
            <a:r>
              <a:rPr lang="en-US" altLang="ja-JP" sz="2400" baseline="-25000" dirty="0"/>
              <a:t>4</a:t>
            </a:r>
            <a:r>
              <a:rPr kumimoji="1" lang="en-US" altLang="ja-JP" sz="2400" dirty="0"/>
              <a:t>. </a:t>
            </a:r>
          </a:p>
          <a:p>
            <a:r>
              <a:rPr lang="en-US" altLang="ja-JP" sz="2400" dirty="0"/>
              <a:t>No matter how hard we try to shorten the </a:t>
            </a:r>
            <a:r>
              <a:rPr lang="en-US" altLang="ja-JP" sz="2400" dirty="0" err="1"/>
              <a:t>hights</a:t>
            </a:r>
            <a:r>
              <a:rPr lang="en-US" altLang="ja-JP" sz="2400" dirty="0"/>
              <a:t> of the tubes, we cannot make the </a:t>
            </a:r>
            <a:r>
              <a:rPr lang="en-US" altLang="ja-JP" sz="2400" dirty="0" err="1"/>
              <a:t>hights</a:t>
            </a:r>
            <a:r>
              <a:rPr lang="en-US" altLang="ja-JP" sz="2400" dirty="0"/>
              <a:t> zero.</a:t>
            </a:r>
            <a:endParaRPr kumimoji="1" lang="en-US" altLang="ja-JP" sz="2400" dirty="0"/>
          </a:p>
          <a:p>
            <a:r>
              <a:rPr kumimoji="1" lang="en-US" altLang="ja-JP" sz="2400" dirty="0"/>
              <a:t>We need another solution.</a:t>
            </a:r>
            <a:endParaRPr kumimoji="1" lang="ja-JP" altLang="en-US" sz="2400" dirty="0"/>
          </a:p>
        </p:txBody>
      </p:sp>
      <p:sp>
        <p:nvSpPr>
          <p:cNvPr id="13" name="テキスト ボックス 12"/>
          <p:cNvSpPr txBox="1"/>
          <p:nvPr/>
        </p:nvSpPr>
        <p:spPr>
          <a:xfrm>
            <a:off x="971948" y="482957"/>
            <a:ext cx="7238981" cy="769441"/>
          </a:xfrm>
          <a:prstGeom prst="rect">
            <a:avLst/>
          </a:prstGeom>
          <a:noFill/>
        </p:spPr>
        <p:txBody>
          <a:bodyPr wrap="none" rtlCol="0">
            <a:spAutoFit/>
          </a:bodyPr>
          <a:lstStyle/>
          <a:p>
            <a:r>
              <a:rPr kumimoji="1" lang="en-US" altLang="ja-JP" sz="4400" dirty="0"/>
              <a:t>reverse this polyhedral surface</a:t>
            </a:r>
            <a:endParaRPr kumimoji="1" lang="ja-JP" altLang="en-US" sz="4400" dirty="0"/>
          </a:p>
        </p:txBody>
      </p:sp>
      <p:sp>
        <p:nvSpPr>
          <p:cNvPr id="18" name="テキスト ボックス 17"/>
          <p:cNvSpPr txBox="1"/>
          <p:nvPr/>
        </p:nvSpPr>
        <p:spPr>
          <a:xfrm>
            <a:off x="680373" y="3934515"/>
            <a:ext cx="4723371" cy="369332"/>
          </a:xfrm>
          <a:prstGeom prst="rect">
            <a:avLst/>
          </a:prstGeom>
          <a:noFill/>
        </p:spPr>
        <p:txBody>
          <a:bodyPr wrap="square" rtlCol="0">
            <a:spAutoFit/>
          </a:bodyPr>
          <a:lstStyle/>
          <a:p>
            <a:r>
              <a:rPr kumimoji="1" lang="en-US" altLang="ja-JP" dirty="0"/>
              <a:t> </a:t>
            </a:r>
            <a:r>
              <a:rPr lang="en-US" altLang="ja-JP" dirty="0"/>
              <a:t> H</a:t>
            </a:r>
            <a:r>
              <a:rPr lang="en-US" altLang="ja-JP" baseline="-25000" dirty="0"/>
              <a:t>4 </a:t>
            </a:r>
            <a:r>
              <a:rPr lang="en-US" altLang="ja-JP" dirty="0"/>
              <a:t>: </a:t>
            </a:r>
            <a:r>
              <a:rPr lang="en-US" altLang="ja-JP"/>
              <a:t>a H-shaped </a:t>
            </a:r>
            <a:r>
              <a:rPr lang="en-US" altLang="ja-JP" dirty="0"/>
              <a:t>polyhedral surface with 4 holes </a:t>
            </a:r>
          </a:p>
        </p:txBody>
      </p:sp>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580" y="1340929"/>
            <a:ext cx="2684955" cy="2624106"/>
          </a:xfrm>
          <a:prstGeom prst="rect">
            <a:avLst/>
          </a:prstGeom>
        </p:spPr>
      </p:pic>
      <p:pic>
        <p:nvPicPr>
          <p:cNvPr id="21" name="図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744" y="1847145"/>
            <a:ext cx="2491070" cy="1627499"/>
          </a:xfrm>
          <a:prstGeom prst="rect">
            <a:avLst/>
          </a:prstGeom>
        </p:spPr>
      </p:pic>
    </p:spTree>
    <p:extLst>
      <p:ext uri="{BB962C8B-B14F-4D97-AF65-F5344CB8AC3E}">
        <p14:creationId xmlns:p14="http://schemas.microsoft.com/office/powerpoint/2010/main" val="170732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22</a:t>
            </a:fld>
            <a:endParaRPr kumimoji="1" lang="ja-JP" altLang="en-US"/>
          </a:p>
        </p:txBody>
      </p:sp>
      <p:sp>
        <p:nvSpPr>
          <p:cNvPr id="5" name="テキスト ボックス 4"/>
          <p:cNvSpPr txBox="1"/>
          <p:nvPr/>
        </p:nvSpPr>
        <p:spPr>
          <a:xfrm>
            <a:off x="977299" y="275238"/>
            <a:ext cx="7430432" cy="584775"/>
          </a:xfrm>
          <a:prstGeom prst="rect">
            <a:avLst/>
          </a:prstGeom>
          <a:noFill/>
        </p:spPr>
        <p:txBody>
          <a:bodyPr wrap="square" rtlCol="0">
            <a:spAutoFit/>
          </a:bodyPr>
          <a:lstStyle/>
          <a:p>
            <a:r>
              <a:rPr kumimoji="1" lang="en-US" altLang="ja-JP" sz="3200" dirty="0"/>
              <a:t>Reversing a H</a:t>
            </a:r>
            <a:r>
              <a:rPr kumimoji="1" lang="en-US" altLang="ja-JP" sz="3200" baseline="-25000" dirty="0"/>
              <a:t>4</a:t>
            </a:r>
            <a:r>
              <a:rPr kumimoji="1" lang="en-US" altLang="ja-JP" sz="3200" dirty="0"/>
              <a:t>.</a:t>
            </a:r>
            <a:endParaRPr kumimoji="1" lang="ja-JP" altLang="en-US" sz="3200" dirty="0"/>
          </a:p>
        </p:txBody>
      </p:sp>
      <p:sp>
        <p:nvSpPr>
          <p:cNvPr id="6" name="テキスト ボックス 5"/>
          <p:cNvSpPr txBox="1"/>
          <p:nvPr/>
        </p:nvSpPr>
        <p:spPr>
          <a:xfrm>
            <a:off x="5375003" y="6043864"/>
            <a:ext cx="2411608" cy="369332"/>
          </a:xfrm>
          <a:prstGeom prst="rect">
            <a:avLst/>
          </a:prstGeom>
          <a:noFill/>
        </p:spPr>
        <p:txBody>
          <a:bodyPr wrap="square" rtlCol="0">
            <a:spAutoFit/>
          </a:bodyPr>
          <a:lstStyle/>
          <a:p>
            <a:r>
              <a:rPr kumimoji="1" lang="en-US" altLang="ja-JP" dirty="0"/>
              <a:t>Now a H</a:t>
            </a:r>
            <a:r>
              <a:rPr kumimoji="1" lang="en-US" altLang="ja-JP" baseline="-25000" dirty="0"/>
              <a:t>4</a:t>
            </a:r>
            <a:r>
              <a:rPr kumimoji="1" lang="en-US" altLang="ja-JP" dirty="0"/>
              <a:t> is s-reversible.</a:t>
            </a:r>
            <a:endParaRPr kumimoji="1" lang="ja-JP" altLang="en-US" dirty="0"/>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55" y="1194398"/>
            <a:ext cx="1205897" cy="1151577"/>
          </a:xfrm>
          <a:prstGeom prst="rect">
            <a:avLst/>
          </a:prstGeom>
        </p:spPr>
      </p:pic>
      <p:sp>
        <p:nvSpPr>
          <p:cNvPr id="10" name="テキスト ボックス 9"/>
          <p:cNvSpPr txBox="1"/>
          <p:nvPr/>
        </p:nvSpPr>
        <p:spPr>
          <a:xfrm>
            <a:off x="1041504" y="825066"/>
            <a:ext cx="7302022" cy="369332"/>
          </a:xfrm>
          <a:prstGeom prst="rect">
            <a:avLst/>
          </a:prstGeom>
          <a:noFill/>
        </p:spPr>
        <p:txBody>
          <a:bodyPr wrap="square" rtlCol="0">
            <a:spAutoFit/>
          </a:bodyPr>
          <a:lstStyle/>
          <a:p>
            <a:r>
              <a:rPr kumimoji="1" lang="en-US" altLang="ja-JP" dirty="0"/>
              <a:t> </a:t>
            </a:r>
            <a:r>
              <a:rPr lang="en-US" altLang="ja-JP" dirty="0"/>
              <a:t> Only one side is shown. Red are front surfaces and blue are back surfaces.</a:t>
            </a: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612" y="1194398"/>
            <a:ext cx="1253553" cy="1151577"/>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325" y="1279615"/>
            <a:ext cx="1203366" cy="1066360"/>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4711" y="1291622"/>
            <a:ext cx="1158018" cy="1066360"/>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7451" y="1291622"/>
            <a:ext cx="1250220" cy="1054431"/>
          </a:xfrm>
          <a:prstGeom prst="rect">
            <a:avLst/>
          </a:prstGeom>
        </p:spPr>
      </p:pic>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3293" y="1291622"/>
            <a:ext cx="974039" cy="922908"/>
          </a:xfrm>
          <a:prstGeom prst="rect">
            <a:avLst/>
          </a:prstGeom>
        </p:spPr>
      </p:pic>
      <p:pic>
        <p:nvPicPr>
          <p:cNvPr id="16" name="図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99" y="2529178"/>
            <a:ext cx="975191" cy="922908"/>
          </a:xfrm>
          <a:prstGeom prst="rect">
            <a:avLst/>
          </a:prstGeom>
        </p:spPr>
      </p:pic>
      <p:pic>
        <p:nvPicPr>
          <p:cNvPr id="17" name="図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4651" y="2529178"/>
            <a:ext cx="939426" cy="922908"/>
          </a:xfrm>
          <a:prstGeom prst="rect">
            <a:avLst/>
          </a:prstGeom>
        </p:spPr>
      </p:pic>
      <p:pic>
        <p:nvPicPr>
          <p:cNvPr id="18" name="図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6239" y="2524196"/>
            <a:ext cx="1000509" cy="1026404"/>
          </a:xfrm>
          <a:prstGeom prst="rect">
            <a:avLst/>
          </a:prstGeom>
        </p:spPr>
      </p:pic>
      <p:pic>
        <p:nvPicPr>
          <p:cNvPr id="19" name="図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3534" y="2524196"/>
            <a:ext cx="904481" cy="927890"/>
          </a:xfrm>
          <a:prstGeom prst="rect">
            <a:avLst/>
          </a:prstGeom>
        </p:spPr>
      </p:pic>
      <p:pic>
        <p:nvPicPr>
          <p:cNvPr id="20" name="図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77537" y="2519032"/>
            <a:ext cx="942915" cy="927889"/>
          </a:xfrm>
          <a:prstGeom prst="rect">
            <a:avLst/>
          </a:prstGeom>
        </p:spPr>
      </p:pic>
      <p:pic>
        <p:nvPicPr>
          <p:cNvPr id="21" name="図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53493" y="2527933"/>
            <a:ext cx="976829" cy="927889"/>
          </a:xfrm>
          <a:prstGeom prst="rect">
            <a:avLst/>
          </a:prstGeom>
        </p:spPr>
      </p:pic>
      <p:pic>
        <p:nvPicPr>
          <p:cNvPr id="22" name="図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7609" y="3555941"/>
            <a:ext cx="964542" cy="1013715"/>
          </a:xfrm>
          <a:prstGeom prst="rect">
            <a:avLst/>
          </a:prstGeom>
        </p:spPr>
      </p:pic>
      <p:pic>
        <p:nvPicPr>
          <p:cNvPr id="23" name="図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35941" y="3588109"/>
            <a:ext cx="913740" cy="955018"/>
          </a:xfrm>
          <a:prstGeom prst="rect">
            <a:avLst/>
          </a:prstGeom>
        </p:spPr>
      </p:pic>
      <p:pic>
        <p:nvPicPr>
          <p:cNvPr id="24" name="図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70856" y="3595570"/>
            <a:ext cx="991685" cy="962871"/>
          </a:xfrm>
          <a:prstGeom prst="rect">
            <a:avLst/>
          </a:prstGeom>
        </p:spPr>
      </p:pic>
      <p:pic>
        <p:nvPicPr>
          <p:cNvPr id="25" name="図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66331" y="3624140"/>
            <a:ext cx="899538" cy="934302"/>
          </a:xfrm>
          <a:prstGeom prst="rect">
            <a:avLst/>
          </a:prstGeom>
        </p:spPr>
      </p:pic>
      <p:pic>
        <p:nvPicPr>
          <p:cNvPr id="27" name="図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83861" y="3687131"/>
            <a:ext cx="993893" cy="951384"/>
          </a:xfrm>
          <a:prstGeom prst="rect">
            <a:avLst/>
          </a:prstGeom>
        </p:spPr>
      </p:pic>
      <p:pic>
        <p:nvPicPr>
          <p:cNvPr id="28" name="図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20910" y="3699952"/>
            <a:ext cx="997345" cy="938563"/>
          </a:xfrm>
          <a:prstGeom prst="rect">
            <a:avLst/>
          </a:prstGeom>
        </p:spPr>
      </p:pic>
      <p:pic>
        <p:nvPicPr>
          <p:cNvPr id="29" name="図 2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77403" y="4786054"/>
            <a:ext cx="1010963" cy="941719"/>
          </a:xfrm>
          <a:prstGeom prst="rect">
            <a:avLst/>
          </a:prstGeom>
        </p:spPr>
      </p:pic>
      <p:pic>
        <p:nvPicPr>
          <p:cNvPr id="30" name="図 2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48925" y="4786054"/>
            <a:ext cx="1158069" cy="971406"/>
          </a:xfrm>
          <a:prstGeom prst="rect">
            <a:avLst/>
          </a:prstGeom>
        </p:spPr>
      </p:pic>
      <p:pic>
        <p:nvPicPr>
          <p:cNvPr id="31" name="図 3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38732" y="4781884"/>
            <a:ext cx="1211437" cy="1054722"/>
          </a:xfrm>
          <a:prstGeom prst="rect">
            <a:avLst/>
          </a:prstGeom>
        </p:spPr>
      </p:pic>
      <p:pic>
        <p:nvPicPr>
          <p:cNvPr id="32" name="図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10506" y="4810251"/>
            <a:ext cx="1242787" cy="1169420"/>
          </a:xfrm>
          <a:prstGeom prst="rect">
            <a:avLst/>
          </a:prstGeom>
        </p:spPr>
      </p:pic>
    </p:spTree>
    <p:extLst>
      <p:ext uri="{BB962C8B-B14F-4D97-AF65-F5344CB8AC3E}">
        <p14:creationId xmlns:p14="http://schemas.microsoft.com/office/powerpoint/2010/main" val="1324450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142626"/>
            <a:ext cx="8229600" cy="5227918"/>
          </a:xfrm>
          <a:ln w="76200" cmpd="sng"/>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altLang="ja-JP" sz="3600" b="1" dirty="0"/>
              <a:t>cubical-tube-unit-attachment operation </a:t>
            </a:r>
          </a:p>
          <a:p>
            <a:pPr marL="0" indent="0" algn="ctr">
              <a:buNone/>
            </a:pPr>
            <a:endParaRPr lang="en-US" altLang="ja-JP" sz="1200" b="1" dirty="0"/>
          </a:p>
          <a:p>
            <a:pPr marL="0" indent="0">
              <a:buNone/>
            </a:pPr>
            <a:r>
              <a:rPr lang="ja-JP" altLang="en-US" dirty="0"/>
              <a:t>　</a:t>
            </a:r>
            <a:r>
              <a:rPr lang="en-US" altLang="ja-JP" dirty="0"/>
              <a:t>Consider polyhedral surfaces made of unit cubes on the grid points. Take a initial unit cube. Attach the cubical-tube-unit on some unit cube of a previous polyhedral surface such that the attaching unit-tube does not overlap the other    unit cubes of the previous polyhedral surface, and remove the attached face of the previous polyhedral surface. </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23</a:t>
            </a:fld>
            <a:endParaRPr kumimoji="1" lang="ja-JP" altLang="en-US"/>
          </a:p>
        </p:txBody>
      </p:sp>
      <p:sp>
        <p:nvSpPr>
          <p:cNvPr id="5" name="テキスト ボックス 4"/>
          <p:cNvSpPr txBox="1"/>
          <p:nvPr/>
        </p:nvSpPr>
        <p:spPr>
          <a:xfrm>
            <a:off x="2853420" y="365326"/>
            <a:ext cx="3437159" cy="584775"/>
          </a:xfrm>
          <a:prstGeom prst="rect">
            <a:avLst/>
          </a:prstGeom>
          <a:noFill/>
        </p:spPr>
        <p:txBody>
          <a:bodyPr wrap="none" rtlCol="0">
            <a:spAutoFit/>
          </a:bodyPr>
          <a:lstStyle/>
          <a:p>
            <a:r>
              <a:rPr lang="en-US" altLang="ja-JP" sz="3200" dirty="0"/>
              <a:t>Considering further</a:t>
            </a:r>
            <a:endParaRPr kumimoji="1" lang="ja-JP" altLang="en-US" sz="3200" dirty="0"/>
          </a:p>
        </p:txBody>
      </p:sp>
    </p:spTree>
    <p:extLst>
      <p:ext uri="{BB962C8B-B14F-4D97-AF65-F5344CB8AC3E}">
        <p14:creationId xmlns:p14="http://schemas.microsoft.com/office/powerpoint/2010/main" val="1559591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Theorem</a:t>
            </a:r>
            <a:endParaRPr kumimoji="1" lang="ja-JP" altLang="en-US" dirty="0"/>
          </a:p>
        </p:txBody>
      </p:sp>
      <p:sp>
        <p:nvSpPr>
          <p:cNvPr id="3" name="コンテンツ プレースホルダー 2"/>
          <p:cNvSpPr>
            <a:spLocks noGrp="1"/>
          </p:cNvSpPr>
          <p:nvPr>
            <p:ph idx="1"/>
          </p:nvPr>
        </p:nvSpPr>
        <p:spPr>
          <a:xfrm>
            <a:off x="457200" y="1619250"/>
            <a:ext cx="8229600" cy="3348318"/>
          </a:xfrm>
          <a:ln w="76200" cmpd="sng"/>
        </p:spPr>
        <p:style>
          <a:lnRef idx="2">
            <a:schemeClr val="accent2"/>
          </a:lnRef>
          <a:fillRef idx="1">
            <a:schemeClr val="lt1"/>
          </a:fillRef>
          <a:effectRef idx="0">
            <a:schemeClr val="accent2"/>
          </a:effectRef>
          <a:fontRef idx="minor">
            <a:schemeClr val="dk1"/>
          </a:fontRef>
        </p:style>
        <p:txBody>
          <a:bodyPr anchor="ctr">
            <a:normAutofit/>
          </a:bodyPr>
          <a:lstStyle/>
          <a:p>
            <a:pPr marL="0" indent="0">
              <a:buNone/>
            </a:pPr>
            <a:r>
              <a:rPr lang="ja-JP" altLang="en-US" dirty="0"/>
              <a:t>　</a:t>
            </a:r>
            <a:r>
              <a:rPr lang="en-US" altLang="ja-JP" sz="4400" dirty="0"/>
              <a:t>Every polyhedral surface made of cubical-tube-unit-attachment operation is s-reversible.</a:t>
            </a:r>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24</a:t>
            </a:fld>
            <a:endParaRPr kumimoji="1" lang="ja-JP" altLang="en-US"/>
          </a:p>
        </p:txBody>
      </p:sp>
    </p:spTree>
    <p:extLst>
      <p:ext uri="{BB962C8B-B14F-4D97-AF65-F5344CB8AC3E}">
        <p14:creationId xmlns:p14="http://schemas.microsoft.com/office/powerpoint/2010/main" val="1781350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立方体から一対の対面を取り去った筒型の polyhedral surfaceを開放部方向に２個接続したものを図のように折り目を入れることによって得られる96面の直角二等辺三角形と16面の正方形で構成される polyhedral surfaceを double flexatubeと呼ぶ．"/>
          <p:cNvSpPr txBox="1"/>
          <p:nvPr/>
        </p:nvSpPr>
        <p:spPr>
          <a:xfrm>
            <a:off x="1761297" y="3423387"/>
            <a:ext cx="7044797" cy="93775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R="233057" defTabSz="375034">
              <a:defRPr sz="2600">
                <a:latin typeface="+mn-lt"/>
                <a:ea typeface="+mn-ea"/>
                <a:cs typeface="+mn-cs"/>
                <a:sym typeface="ヒラギノ角ゴ ProN W3"/>
              </a:defRPr>
            </a:pPr>
            <a:r>
              <a:rPr lang="en-US" sz="1828" dirty="0"/>
              <a:t>From an extended box 1×1×2, remove a pair of opposite faces, and crease remaining four face </a:t>
            </a:r>
            <a:r>
              <a:rPr lang="en-US" altLang="ja-JP" sz="1828" dirty="0"/>
              <a:t>as</a:t>
            </a:r>
            <a:r>
              <a:rPr lang="en-US" sz="1828" dirty="0"/>
              <a:t> shown the above figure, which is consists of  96 right </a:t>
            </a:r>
            <a:r>
              <a:rPr lang="en-US" altLang="ja-JP" sz="1969" dirty="0">
                <a:sym typeface="ヒラギノ角ゴ ProN W3"/>
              </a:rPr>
              <a:t>isosceles </a:t>
            </a:r>
            <a:r>
              <a:rPr lang="en-US" sz="1828" dirty="0"/>
              <a:t>triangles and 16 squares. </a:t>
            </a:r>
            <a:endParaRPr sz="1828" dirty="0"/>
          </a:p>
        </p:txBody>
      </p:sp>
      <p:sp>
        <p:nvSpPr>
          <p:cNvPr id="178" name="定義1"/>
          <p:cNvSpPr txBox="1"/>
          <p:nvPr/>
        </p:nvSpPr>
        <p:spPr>
          <a:xfrm>
            <a:off x="697318" y="3434222"/>
            <a:ext cx="898965" cy="35343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marR="331470" algn="l" defTabSz="533400">
              <a:defRPr sz="2600">
                <a:latin typeface="+mn-lt"/>
                <a:ea typeface="+mn-ea"/>
                <a:cs typeface="+mn-cs"/>
                <a:sym typeface="ヒラギノ角ゴ ProN W3"/>
              </a:defRPr>
            </a:lvl1pPr>
          </a:lstStyle>
          <a:p>
            <a:r>
              <a:rPr lang="en-US" sz="1828" dirty="0"/>
              <a:t>Def.</a:t>
            </a:r>
            <a:r>
              <a:rPr sz="1828" dirty="0"/>
              <a:t>1</a:t>
            </a:r>
          </a:p>
        </p:txBody>
      </p:sp>
      <p:sp>
        <p:nvSpPr>
          <p:cNvPr id="179" name="double flexatube は裏返し可能である．さらに，このorigami-deformationで２つの面が重なるとき，他の面を間に挟むことなく裏返し可能である．"/>
          <p:cNvSpPr txBox="1"/>
          <p:nvPr/>
        </p:nvSpPr>
        <p:spPr>
          <a:xfrm>
            <a:off x="1738938" y="5133695"/>
            <a:ext cx="7004513" cy="63472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R="233057" defTabSz="375034">
              <a:defRPr sz="2600">
                <a:latin typeface="+mn-lt"/>
                <a:ea typeface="+mn-ea"/>
                <a:cs typeface="+mn-cs"/>
                <a:sym typeface="ヒラギノ角ゴ ProN W3"/>
              </a:defRPr>
            </a:pPr>
            <a:r>
              <a:rPr lang="en-US" sz="1828" dirty="0"/>
              <a:t>The above double </a:t>
            </a:r>
            <a:r>
              <a:rPr lang="en-US" sz="1828" dirty="0" err="1"/>
              <a:t>flexatube</a:t>
            </a:r>
            <a:r>
              <a:rPr lang="en-US" sz="1828" dirty="0"/>
              <a:t> is reversible. Moreover the folded layers do not sandwiched another layer.</a:t>
            </a:r>
            <a:endParaRPr sz="1828" dirty="0"/>
          </a:p>
        </p:txBody>
      </p:sp>
      <p:sp>
        <p:nvSpPr>
          <p:cNvPr id="180" name="定理1"/>
          <p:cNvSpPr txBox="1"/>
          <p:nvPr/>
        </p:nvSpPr>
        <p:spPr>
          <a:xfrm>
            <a:off x="697318" y="4968262"/>
            <a:ext cx="741996" cy="63472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marR="331470" algn="l" defTabSz="533400">
              <a:defRPr sz="2600">
                <a:latin typeface="+mn-lt"/>
                <a:ea typeface="+mn-ea"/>
                <a:cs typeface="+mn-cs"/>
                <a:sym typeface="ヒラギノ角ゴ ProN W3"/>
              </a:defRPr>
            </a:lvl1pPr>
          </a:lstStyle>
          <a:p>
            <a:r>
              <a:rPr lang="en-US" sz="1828" dirty="0"/>
              <a:t>Th.1</a:t>
            </a:r>
            <a:endParaRPr sz="1828" dirty="0"/>
          </a:p>
        </p:txBody>
      </p:sp>
      <p:pic>
        <p:nvPicPr>
          <p:cNvPr id="181" name="IMG_4960.JPG" descr="IMG_4960.JPG"/>
          <p:cNvPicPr>
            <a:picLocks noChangeAspect="1"/>
          </p:cNvPicPr>
          <p:nvPr/>
        </p:nvPicPr>
        <p:blipFill>
          <a:blip r:embed="rId2">
            <a:extLst/>
          </a:blip>
          <a:srcRect l="26114" t="30288" r="28109" b="26091"/>
          <a:stretch>
            <a:fillRect/>
          </a:stretch>
        </p:blipFill>
        <p:spPr>
          <a:xfrm>
            <a:off x="1635404" y="1223947"/>
            <a:ext cx="1401664" cy="1780822"/>
          </a:xfrm>
          <a:prstGeom prst="rect">
            <a:avLst/>
          </a:prstGeom>
          <a:ln w="12700">
            <a:miter lim="400000"/>
          </a:ln>
        </p:spPr>
      </p:pic>
      <p:pic>
        <p:nvPicPr>
          <p:cNvPr id="182" name="イメージ" descr="イメージ"/>
          <p:cNvPicPr>
            <a:picLocks noChangeAspect="1"/>
          </p:cNvPicPr>
          <p:nvPr/>
        </p:nvPicPr>
        <p:blipFill>
          <a:blip r:embed="rId3">
            <a:extLst/>
          </a:blip>
          <a:stretch>
            <a:fillRect/>
          </a:stretch>
        </p:blipFill>
        <p:spPr>
          <a:xfrm rot="16200000">
            <a:off x="4133691" y="540095"/>
            <a:ext cx="1509539" cy="3027488"/>
          </a:xfrm>
          <a:prstGeom prst="rect">
            <a:avLst/>
          </a:prstGeom>
          <a:ln w="12700">
            <a:miter lim="400000"/>
          </a:ln>
        </p:spPr>
      </p:pic>
      <p:sp>
        <p:nvSpPr>
          <p:cNvPr id="183" name="double flexatube   ダブルフレクサチューブ"/>
          <p:cNvSpPr txBox="1"/>
          <p:nvPr/>
        </p:nvSpPr>
        <p:spPr>
          <a:xfrm>
            <a:off x="3173816" y="570772"/>
            <a:ext cx="2800447" cy="50488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400"/>
            </a:lvl1pPr>
          </a:lstStyle>
          <a:p>
            <a:r>
              <a:rPr sz="2812" dirty="0"/>
              <a:t>double </a:t>
            </a:r>
            <a:r>
              <a:rPr sz="2812" dirty="0" err="1"/>
              <a:t>flexatube</a:t>
            </a:r>
            <a:r>
              <a:rPr sz="2812" dirty="0"/>
              <a:t>   </a:t>
            </a:r>
          </a:p>
        </p:txBody>
      </p:sp>
      <p:sp>
        <p:nvSpPr>
          <p:cNvPr id="184" name="double flexatube と展開図"/>
          <p:cNvSpPr txBox="1"/>
          <p:nvPr/>
        </p:nvSpPr>
        <p:spPr>
          <a:xfrm>
            <a:off x="6551406" y="2803321"/>
            <a:ext cx="2018181" cy="22358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1400">
                <a:latin typeface="+mn-lt"/>
                <a:ea typeface="+mn-ea"/>
                <a:cs typeface="+mn-cs"/>
                <a:sym typeface="ヒラギノ角ゴ ProN W3"/>
              </a:defRPr>
            </a:lvl1pPr>
          </a:lstStyle>
          <a:p>
            <a:r>
              <a:rPr sz="984" dirty="0"/>
              <a:t>double </a:t>
            </a:r>
            <a:r>
              <a:rPr sz="984" dirty="0" err="1"/>
              <a:t>flexatube</a:t>
            </a:r>
            <a:r>
              <a:rPr sz="984" dirty="0"/>
              <a:t> </a:t>
            </a:r>
            <a:r>
              <a:rPr lang="en-US" sz="984" dirty="0"/>
              <a:t>and its development</a:t>
            </a:r>
            <a:endParaRPr sz="984" dirty="0"/>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A9DEFB-CDB6-4F55-9594-A9BA565F66C6}"/>
              </a:ext>
            </a:extLst>
          </p:cNvPr>
          <p:cNvSpPr>
            <a:spLocks noGrp="1"/>
          </p:cNvSpPr>
          <p:nvPr>
            <p:ph type="title"/>
          </p:nvPr>
        </p:nvSpPr>
        <p:spPr/>
        <p:txBody>
          <a:bodyPr/>
          <a:lstStyle/>
          <a:p>
            <a:r>
              <a:rPr kumimoji="1" lang="en-US" altLang="ja-JP" dirty="0"/>
              <a:t>Cube (Cutting face)</a:t>
            </a:r>
            <a:endParaRPr kumimoji="1" lang="ja-JP" altLang="en-US" dirty="0"/>
          </a:p>
        </p:txBody>
      </p:sp>
      <p:sp>
        <p:nvSpPr>
          <p:cNvPr id="3" name="スライド番号プレースホルダー 2">
            <a:extLst>
              <a:ext uri="{FF2B5EF4-FFF2-40B4-BE49-F238E27FC236}">
                <a16:creationId xmlns:a16="http://schemas.microsoft.com/office/drawing/2014/main" id="{3064ACF3-DDE3-4462-903F-94E59FF327F6}"/>
              </a:ext>
            </a:extLst>
          </p:cNvPr>
          <p:cNvSpPr>
            <a:spLocks noGrp="1"/>
          </p:cNvSpPr>
          <p:nvPr>
            <p:ph type="sldNum" sz="quarter" idx="12"/>
          </p:nvPr>
        </p:nvSpPr>
        <p:spPr>
          <a:xfrm>
            <a:off x="4493539" y="6536532"/>
            <a:ext cx="152160" cy="245259"/>
          </a:xfrm>
        </p:spPr>
        <p:txBody>
          <a:bodyPr/>
          <a:lstStyle/>
          <a:p>
            <a:fld id="{3BB10201-CA11-CA4B-875D-1050823E0547}" type="slidenum">
              <a:rPr kumimoji="1" lang="ja-JP" altLang="en-US" smtClean="0"/>
              <a:t>26</a:t>
            </a:fld>
            <a:endParaRPr kumimoji="1" lang="ja-JP" altLang="en-US"/>
          </a:p>
        </p:txBody>
      </p:sp>
      <p:pic>
        <p:nvPicPr>
          <p:cNvPr id="5" name="図 4">
            <a:extLst>
              <a:ext uri="{FF2B5EF4-FFF2-40B4-BE49-F238E27FC236}">
                <a16:creationId xmlns:a16="http://schemas.microsoft.com/office/drawing/2014/main" id="{09741058-0931-446A-8686-36AA07CD79FA}"/>
              </a:ext>
            </a:extLst>
          </p:cNvPr>
          <p:cNvPicPr>
            <a:picLocks noChangeAspect="1"/>
          </p:cNvPicPr>
          <p:nvPr/>
        </p:nvPicPr>
        <p:blipFill>
          <a:blip r:embed="rId2"/>
          <a:stretch>
            <a:fillRect/>
          </a:stretch>
        </p:blipFill>
        <p:spPr>
          <a:xfrm rot="5400000">
            <a:off x="418516" y="2425766"/>
            <a:ext cx="4116359" cy="3087269"/>
          </a:xfrm>
          <a:prstGeom prst="rect">
            <a:avLst/>
          </a:prstGeom>
        </p:spPr>
      </p:pic>
      <p:pic>
        <p:nvPicPr>
          <p:cNvPr id="7" name="図 6">
            <a:extLst>
              <a:ext uri="{FF2B5EF4-FFF2-40B4-BE49-F238E27FC236}">
                <a16:creationId xmlns:a16="http://schemas.microsoft.com/office/drawing/2014/main" id="{8F5E8673-4D71-4D90-926D-D373D270D51D}"/>
              </a:ext>
            </a:extLst>
          </p:cNvPr>
          <p:cNvPicPr>
            <a:picLocks noChangeAspect="1"/>
          </p:cNvPicPr>
          <p:nvPr/>
        </p:nvPicPr>
        <p:blipFill>
          <a:blip r:embed="rId3"/>
          <a:stretch>
            <a:fillRect/>
          </a:stretch>
        </p:blipFill>
        <p:spPr>
          <a:xfrm rot="5400000">
            <a:off x="4055188" y="2428031"/>
            <a:ext cx="4134498" cy="3100874"/>
          </a:xfrm>
          <a:prstGeom prst="rect">
            <a:avLst/>
          </a:prstGeom>
        </p:spPr>
      </p:pic>
    </p:spTree>
    <p:extLst>
      <p:ext uri="{BB962C8B-B14F-4D97-AF65-F5344CB8AC3E}">
        <p14:creationId xmlns:p14="http://schemas.microsoft.com/office/powerpoint/2010/main" val="1239695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3ADC1B-B43F-4886-8127-A6E6D72134C2}"/>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0A47EABA-713B-4EA8-9DBD-83A510C57194}"/>
              </a:ext>
            </a:extLst>
          </p:cNvPr>
          <p:cNvSpPr>
            <a:spLocks noGrp="1"/>
          </p:cNvSpPr>
          <p:nvPr>
            <p:ph type="sldNum" sz="quarter" idx="12"/>
          </p:nvPr>
        </p:nvSpPr>
        <p:spPr/>
        <p:txBody>
          <a:bodyPr/>
          <a:lstStyle/>
          <a:p>
            <a:fld id="{3BB10201-CA11-CA4B-875D-1050823E0547}" type="slidenum">
              <a:rPr kumimoji="1" lang="ja-JP" altLang="en-US" smtClean="0"/>
              <a:t>27</a:t>
            </a:fld>
            <a:endParaRPr kumimoji="1" lang="ja-JP" altLang="en-US"/>
          </a:p>
        </p:txBody>
      </p:sp>
      <p:pic>
        <p:nvPicPr>
          <p:cNvPr id="4" name="図 3">
            <a:extLst>
              <a:ext uri="{FF2B5EF4-FFF2-40B4-BE49-F238E27FC236}">
                <a16:creationId xmlns:a16="http://schemas.microsoft.com/office/drawing/2014/main" id="{F2B6CE6D-D878-4B94-AA26-D2EFCC25B93D}"/>
              </a:ext>
            </a:extLst>
          </p:cNvPr>
          <p:cNvPicPr>
            <a:picLocks noChangeAspect="1"/>
          </p:cNvPicPr>
          <p:nvPr/>
        </p:nvPicPr>
        <p:blipFill>
          <a:blip r:embed="rId2"/>
          <a:stretch>
            <a:fillRect/>
          </a:stretch>
        </p:blipFill>
        <p:spPr>
          <a:xfrm>
            <a:off x="1321788" y="990388"/>
            <a:ext cx="6500423" cy="4877223"/>
          </a:xfrm>
          <a:prstGeom prst="rect">
            <a:avLst/>
          </a:prstGeom>
        </p:spPr>
      </p:pic>
    </p:spTree>
    <p:extLst>
      <p:ext uri="{BB962C8B-B14F-4D97-AF65-F5344CB8AC3E}">
        <p14:creationId xmlns:p14="http://schemas.microsoft.com/office/powerpoint/2010/main" val="189612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スリット付き立方体の裏返し"/>
          <p:cNvSpPr txBox="1"/>
          <p:nvPr/>
        </p:nvSpPr>
        <p:spPr>
          <a:xfrm>
            <a:off x="2099639" y="806821"/>
            <a:ext cx="4743286" cy="4076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100"/>
            </a:lvl1pPr>
          </a:lstStyle>
          <a:p>
            <a:r>
              <a:rPr lang="en-US" sz="2180" dirty="0"/>
              <a:t>Cube with (green) slits (only on its edges)</a:t>
            </a:r>
            <a:endParaRPr sz="2180" dirty="0"/>
          </a:p>
        </p:txBody>
      </p:sp>
      <p:pic>
        <p:nvPicPr>
          <p:cNvPr id="248" name="スクリーンショット 2018-02-13 18.23.21.png" descr="スクリーンショット 2018-02-13 18.23.21.png"/>
          <p:cNvPicPr>
            <a:picLocks noChangeAspect="1"/>
          </p:cNvPicPr>
          <p:nvPr/>
        </p:nvPicPr>
        <p:blipFill>
          <a:blip r:embed="rId2">
            <a:extLst/>
          </a:blip>
          <a:stretch>
            <a:fillRect/>
          </a:stretch>
        </p:blipFill>
        <p:spPr>
          <a:xfrm>
            <a:off x="2255386" y="1572044"/>
            <a:ext cx="4429126" cy="4500563"/>
          </a:xfrm>
          <a:prstGeom prst="rect">
            <a:avLst/>
          </a:prstGeom>
          <a:ln w="12700">
            <a:miter lim="400000"/>
          </a:ln>
        </p:spPr>
      </p:pic>
      <p:pic>
        <p:nvPicPr>
          <p:cNvPr id="249" name="スクリーンショット 2018-02-13 18.19.24.png" descr="スクリーンショット 2018-02-13 18.19.24.png"/>
          <p:cNvPicPr>
            <a:picLocks noChangeAspect="1"/>
          </p:cNvPicPr>
          <p:nvPr/>
        </p:nvPicPr>
        <p:blipFill>
          <a:blip r:embed="rId3">
            <a:extLst/>
          </a:blip>
          <a:stretch>
            <a:fillRect/>
          </a:stretch>
        </p:blipFill>
        <p:spPr>
          <a:xfrm>
            <a:off x="2201808" y="1563114"/>
            <a:ext cx="4536282" cy="4518423"/>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49"/>
                                        </p:tgtEl>
                                        <p:attrNameLst>
                                          <p:attrName>style.visibility</p:attrName>
                                        </p:attrNameLst>
                                      </p:cBhvr>
                                      <p:to>
                                        <p:strVal val="visible"/>
                                      </p:to>
                                    </p:set>
                                    <p:animEffect transition="in" filter="dissolve">
                                      <p:cBhvr>
                                        <p:cTn id="7"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立方体の合計の長さ４＋εのスリットと折り目"/>
          <p:cNvSpPr txBox="1"/>
          <p:nvPr/>
        </p:nvSpPr>
        <p:spPr>
          <a:xfrm>
            <a:off x="1313252" y="595821"/>
            <a:ext cx="6711454" cy="38593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marR="331470" algn="just" defTabSz="609600">
              <a:defRPr sz="2900">
                <a:latin typeface="ＭＳ ゴシック"/>
                <a:ea typeface="ＭＳ ゴシック"/>
                <a:cs typeface="ＭＳ ゴシック"/>
                <a:sym typeface="ＭＳ ゴシック"/>
              </a:defRPr>
            </a:lvl1pPr>
          </a:lstStyle>
          <a:p>
            <a:r>
              <a:rPr lang="en-GB" altLang="ja-JP" sz="2039" dirty="0"/>
              <a:t>a cubical surface with slits whose length </a:t>
            </a:r>
            <a:r>
              <a:rPr sz="2039" dirty="0"/>
              <a:t>４＋ε</a:t>
            </a:r>
          </a:p>
        </p:txBody>
      </p:sp>
      <p:pic>
        <p:nvPicPr>
          <p:cNvPr id="252" name="イメージ" descr="イメージ"/>
          <p:cNvPicPr>
            <a:picLocks noChangeAspect="1"/>
          </p:cNvPicPr>
          <p:nvPr/>
        </p:nvPicPr>
        <p:blipFill>
          <a:blip r:embed="rId2">
            <a:extLst/>
          </a:blip>
          <a:stretch>
            <a:fillRect/>
          </a:stretch>
        </p:blipFill>
        <p:spPr>
          <a:xfrm>
            <a:off x="3900137" y="1380461"/>
            <a:ext cx="3937107" cy="2764948"/>
          </a:xfrm>
          <a:prstGeom prst="rect">
            <a:avLst/>
          </a:prstGeom>
          <a:ln w="12700">
            <a:miter lim="400000"/>
          </a:ln>
        </p:spPr>
      </p:pic>
      <p:sp>
        <p:nvSpPr>
          <p:cNvPr id="253" name="立方体を裏返すために必要な折り目(ここではε/8=1/4程度で表現)．なお，この折り目に double flexatube の折り目も必要となる．"/>
          <p:cNvSpPr txBox="1"/>
          <p:nvPr/>
        </p:nvSpPr>
        <p:spPr>
          <a:xfrm>
            <a:off x="3678764" y="4335280"/>
            <a:ext cx="4647609" cy="24526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marR="331470" algn="l" defTabSz="533400">
              <a:defRPr sz="1600">
                <a:latin typeface="ＭＳ ゴシック"/>
                <a:ea typeface="ＭＳ ゴシック"/>
                <a:cs typeface="ＭＳ ゴシック"/>
                <a:sym typeface="ＭＳ ゴシック"/>
              </a:defRPr>
            </a:lvl1pPr>
          </a:lstStyle>
          <a:p>
            <a:endParaRPr sz="1125" dirty="0"/>
          </a:p>
        </p:txBody>
      </p:sp>
      <p:sp>
        <p:nvSpPr>
          <p:cNvPr id="254" name="立方体に左図に示した合計の長さ４＋εのスリットを入れたものは細分し裏返し可能である．ただし，この際の分割は右図の例にある折り目と，裏返しの途中で１×１×２の直方体の筒になった状態をdouble flexatubeとみなすために必要な分割となる．"/>
          <p:cNvSpPr txBox="1"/>
          <p:nvPr/>
        </p:nvSpPr>
        <p:spPr>
          <a:xfrm>
            <a:off x="1463002" y="5323280"/>
            <a:ext cx="7336456" cy="65627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marR="331470" algn="l" defTabSz="533400">
              <a:defRPr sz="2700">
                <a:latin typeface="+mn-lt"/>
                <a:ea typeface="+mn-ea"/>
                <a:cs typeface="+mn-cs"/>
                <a:sym typeface="ヒラギノ角ゴ ProN W3"/>
              </a:defRPr>
            </a:lvl1pPr>
          </a:lstStyle>
          <a:p>
            <a:r>
              <a:rPr lang="en-GB" altLang="ja-JP" sz="1898" dirty="0"/>
              <a:t>The above cubical surface with slits is reversible after adequate subdivisions with respect to </a:t>
            </a:r>
            <a:r>
              <a:rPr lang="en-GB" altLang="ja-JP" sz="1898" dirty="0" err="1"/>
              <a:t>doubleflexatube</a:t>
            </a:r>
            <a:r>
              <a:rPr lang="en-GB" altLang="ja-JP" sz="1898" dirty="0"/>
              <a:t> . </a:t>
            </a:r>
            <a:endParaRPr sz="1898" dirty="0"/>
          </a:p>
        </p:txBody>
      </p:sp>
      <p:sp>
        <p:nvSpPr>
          <p:cNvPr id="255" name="定理2"/>
          <p:cNvSpPr txBox="1"/>
          <p:nvPr/>
        </p:nvSpPr>
        <p:spPr>
          <a:xfrm>
            <a:off x="687773" y="5331551"/>
            <a:ext cx="874920" cy="35343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marR="331470" algn="l" defTabSz="533400">
              <a:defRPr sz="2600">
                <a:latin typeface="+mn-lt"/>
                <a:ea typeface="+mn-ea"/>
                <a:cs typeface="+mn-cs"/>
                <a:sym typeface="ヒラギノ角ゴ ProN W3"/>
              </a:defRPr>
            </a:lvl1pPr>
          </a:lstStyle>
          <a:p>
            <a:r>
              <a:rPr lang="en-US" sz="1828" dirty="0"/>
              <a:t>Th. 2</a:t>
            </a:r>
            <a:endParaRPr sz="1828" dirty="0"/>
          </a:p>
        </p:txBody>
      </p:sp>
      <p:pic>
        <p:nvPicPr>
          <p:cNvPr id="256" name="スクリーンショット 2018-02-13 18.19.24.png" descr="スクリーンショット 2018-02-13 18.19.24.png"/>
          <p:cNvPicPr>
            <a:picLocks noChangeAspect="1"/>
          </p:cNvPicPr>
          <p:nvPr/>
        </p:nvPicPr>
        <p:blipFill>
          <a:blip r:embed="rId3">
            <a:extLst/>
          </a:blip>
          <a:stretch>
            <a:fillRect/>
          </a:stretch>
        </p:blipFill>
        <p:spPr>
          <a:xfrm>
            <a:off x="1008279" y="1526465"/>
            <a:ext cx="2482714" cy="247293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Choice xmlns="" xmlns:p14="http://schemas.microsoft.com/office/powerpoint/2010/main" Requires="p14">
      <p:transition spd="med" advClick="1" p14:dur="1000">
        <p:wipe dir="l"/>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コンテンツ プレースホルダー 2"/>
              <p:cNvSpPr>
                <a:spLocks noGrp="1"/>
              </p:cNvSpPr>
              <p:nvPr>
                <p:ph idx="1"/>
              </p:nvPr>
            </p:nvSpPr>
            <p:spPr>
              <a:xfrm>
                <a:off x="324557" y="441029"/>
                <a:ext cx="8472202" cy="5318963"/>
              </a:xfrm>
            </p:spPr>
            <p:txBody>
              <a:bodyPr>
                <a:noAutofit/>
              </a:bodyPr>
              <a:lstStyle/>
              <a:p>
                <a:pPr marL="0" indent="0">
                  <a:buNone/>
                </a:pPr>
                <a:r>
                  <a:rPr lang="ja-JP" altLang="en-US" sz="2400" dirty="0"/>
                  <a:t>　</a:t>
                </a:r>
                <a:r>
                  <a:rPr lang="en-US" altLang="ja-JP" sz="2400" dirty="0"/>
                  <a:t>Hiroshi </a:t>
                </a:r>
                <a:r>
                  <a:rPr lang="en-US" altLang="ja-JP" sz="2400" dirty="0" err="1"/>
                  <a:t>Maehara</a:t>
                </a:r>
                <a:r>
                  <a:rPr lang="en-US" altLang="ja-JP" sz="2400" dirty="0"/>
                  <a:t> defined an origami deformation of a polyhedral surface M in R</a:t>
                </a:r>
                <a:r>
                  <a:rPr lang="en-US" altLang="ja-JP" sz="2400" baseline="30000" dirty="0"/>
                  <a:t>3</a:t>
                </a:r>
                <a:r>
                  <a:rPr lang="en-US" altLang="ja-JP" sz="2400" dirty="0"/>
                  <a:t> as the existence of </a:t>
                </a:r>
                <a:r>
                  <a:rPr lang="en-US" altLang="en-US" sz="2400" dirty="0"/>
                  <a:t>c</a:t>
                </a:r>
                <a:r>
                  <a:rPr lang="en-US" altLang="ja-JP" sz="2400" dirty="0"/>
                  <a:t>ontinuous motion </a:t>
                </a:r>
                <a:r>
                  <a:rPr lang="en-US" altLang="ja-JP" sz="2400" dirty="0" err="1"/>
                  <a:t>f</a:t>
                </a:r>
                <a:r>
                  <a:rPr lang="en-US" altLang="ja-JP" sz="2400" baseline="-25000" dirty="0" err="1"/>
                  <a:t>t</a:t>
                </a:r>
                <a:r>
                  <a:rPr lang="en-US" altLang="ja-JP" sz="2400" dirty="0"/>
                  <a:t>: M </a:t>
                </a:r>
                <a14:m>
                  <m:oMath xmlns:m="http://schemas.openxmlformats.org/officeDocument/2006/math">
                    <m:r>
                      <a:rPr lang="en-US" altLang="ja-JP" sz="2400" i="1" dirty="0" smtClean="0">
                        <a:latin typeface="Cambria Math" panose="02040503050406030204" pitchFamily="18" charset="0"/>
                        <a:ea typeface="Wingdings"/>
                        <a:cs typeface="Wingdings"/>
                        <a:sym typeface="Wingdings"/>
                      </a:rPr>
                      <m:t>→</m:t>
                    </m:r>
                  </m:oMath>
                </a14:m>
                <a:r>
                  <a:rPr lang="en-US" altLang="ja-JP" sz="2400" dirty="0"/>
                  <a:t> R</a:t>
                </a:r>
                <a:r>
                  <a:rPr lang="en-US" altLang="ja-JP" sz="2400" baseline="30000" dirty="0"/>
                  <a:t>3</a:t>
                </a:r>
                <a:r>
                  <a:rPr lang="en-US" altLang="ja-JP" sz="2400" dirty="0"/>
                  <a:t> (0≤t≤1) of M such that </a:t>
                </a:r>
              </a:p>
              <a:p>
                <a:pPr marL="857250" lvl="1" indent="-457200">
                  <a:buAutoNum type="arabicParenBoth"/>
                </a:pPr>
                <a:r>
                  <a:rPr lang="en-US" altLang="ja-JP" sz="2400" dirty="0"/>
                  <a:t>f</a:t>
                </a:r>
                <a:r>
                  <a:rPr lang="en-US" altLang="ja-JP" sz="2400" baseline="-25000" dirty="0"/>
                  <a:t>0</a:t>
                </a:r>
                <a:r>
                  <a:rPr lang="en-US" altLang="ja-JP" sz="2400" dirty="0"/>
                  <a:t> is a inclusion map, </a:t>
                </a:r>
              </a:p>
              <a:p>
                <a:pPr marL="857250" lvl="1" indent="-457200">
                  <a:buAutoNum type="arabicParenBoth"/>
                </a:pPr>
                <a:r>
                  <a:rPr lang="en-US" altLang="ja-JP" sz="2400" dirty="0"/>
                  <a:t>for each face of M, the induced motion of the face is a rigid motion,</a:t>
                </a:r>
              </a:p>
              <a:p>
                <a:pPr marL="857250" lvl="1" indent="-457200">
                  <a:buAutoNum type="arabicParenBoth"/>
                </a:pPr>
                <a:r>
                  <a:rPr lang="en-US" altLang="ja-JP" sz="2400" dirty="0"/>
                  <a:t>two faces may touch or overlap during the motion, but they never go through each other,</a:t>
                </a:r>
              </a:p>
              <a:p>
                <a:pPr marL="857250" lvl="1" indent="-457200">
                  <a:buAutoNum type="arabicParenBoth"/>
                </a:pPr>
                <a:r>
                  <a:rPr lang="en-US" altLang="ja-JP" sz="2400" dirty="0"/>
                  <a:t>the motion is not a rigid motion of the whole M.</a:t>
                </a:r>
              </a:p>
              <a:p>
                <a:pPr marL="400050" lvl="1" indent="0">
                  <a:buNone/>
                </a:pPr>
                <a:endParaRPr lang="en-US" altLang="ja-JP" sz="2400" dirty="0"/>
              </a:p>
              <a:p>
                <a:pPr marL="0" indent="0">
                  <a:buNone/>
                </a:pPr>
                <a:r>
                  <a:rPr lang="ja-JP" altLang="ja-JP" sz="2400" dirty="0"/>
                  <a:t> </a:t>
                </a:r>
                <a:r>
                  <a:rPr lang="ja-JP" altLang="en-US" sz="2400" dirty="0"/>
                  <a:t>  </a:t>
                </a:r>
                <a:r>
                  <a:rPr lang="en-US" altLang="ja-JP" sz="2400" dirty="0"/>
                  <a:t>He also called a polyhedral surface </a:t>
                </a:r>
                <a:r>
                  <a:rPr lang="en-US" altLang="ja-JP" sz="2400" u="sng" dirty="0"/>
                  <a:t>subdivision-reversible </a:t>
                </a:r>
                <a:r>
                  <a:rPr lang="en-US" altLang="ja-JP" sz="2400" dirty="0"/>
                  <a:t>(shortly </a:t>
                </a:r>
                <a:r>
                  <a:rPr lang="en-US" altLang="ja-JP" sz="2400" u="sng" dirty="0"/>
                  <a:t>s-reversible</a:t>
                </a:r>
                <a:r>
                  <a:rPr lang="en-US" altLang="ja-JP" sz="2400" dirty="0"/>
                  <a:t>). He proved several results and many interesting problems.  </a:t>
                </a:r>
                <a:endParaRPr kumimoji="1" lang="en-US" altLang="ja-JP" sz="2400" dirty="0"/>
              </a:p>
            </p:txBody>
          </p:sp>
        </mc:Choice>
        <mc:Fallback>
          <p:sp>
            <p:nvSpPr>
              <p:cNvPr id="3" name="コンテンツ プレースホルダー 2"/>
              <p:cNvSpPr>
                <a:spLocks noGrp="1" noRot="1" noChangeAspect="1" noMove="1" noResize="1" noEditPoints="1" noAdjustHandles="1" noChangeArrowheads="1" noChangeShapeType="1" noTextEdit="1"/>
              </p:cNvSpPr>
              <p:nvPr>
                <p:ph idx="1"/>
              </p:nvPr>
            </p:nvSpPr>
            <p:spPr>
              <a:xfrm>
                <a:off x="324557" y="441029"/>
                <a:ext cx="8472202" cy="5318963"/>
              </a:xfrm>
              <a:blipFill>
                <a:blip r:embed="rId3"/>
                <a:stretch>
                  <a:fillRect l="-1079" t="-802" r="-1511" b="-1947"/>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3</a:t>
            </a:fld>
            <a:endParaRPr kumimoji="1" lang="ja-JP" altLang="en-US" dirty="0"/>
          </a:p>
        </p:txBody>
      </p:sp>
      <p:cxnSp>
        <p:nvCxnSpPr>
          <p:cNvPr id="6" name="直線コネクタ 5"/>
          <p:cNvCxnSpPr/>
          <p:nvPr/>
        </p:nvCxnSpPr>
        <p:spPr>
          <a:xfrm>
            <a:off x="324556" y="5841017"/>
            <a:ext cx="8607777" cy="0"/>
          </a:xfrm>
          <a:prstGeom prst="line">
            <a:avLst/>
          </a:prstGeom>
          <a:ln w="12700" cmpd="sng"/>
        </p:spPr>
        <p:style>
          <a:lnRef idx="2">
            <a:schemeClr val="dk1"/>
          </a:lnRef>
          <a:fillRef idx="0">
            <a:schemeClr val="dk1"/>
          </a:fillRef>
          <a:effectRef idx="1">
            <a:schemeClr val="dk1"/>
          </a:effectRef>
          <a:fontRef idx="minor">
            <a:schemeClr val="tx1"/>
          </a:fontRef>
        </p:style>
      </p:cxnSp>
      <p:sp>
        <p:nvSpPr>
          <p:cNvPr id="7" name="正方形/長方形 6"/>
          <p:cNvSpPr/>
          <p:nvPr/>
        </p:nvSpPr>
        <p:spPr>
          <a:xfrm>
            <a:off x="498480" y="5886289"/>
            <a:ext cx="1273105" cy="307777"/>
          </a:xfrm>
          <a:prstGeom prst="rect">
            <a:avLst/>
          </a:prstGeom>
        </p:spPr>
        <p:txBody>
          <a:bodyPr wrap="none">
            <a:spAutoFit/>
          </a:bodyPr>
          <a:lstStyle/>
          <a:p>
            <a:r>
              <a:rPr lang="en-US" altLang="ja-JP" sz="1400" dirty="0">
                <a:latin typeface="+mj-ea"/>
                <a:ea typeface="+mj-ea"/>
              </a:rPr>
              <a:t>Reference </a:t>
            </a:r>
            <a:r>
              <a:rPr lang="en-US" altLang="ja-JP" sz="1400" dirty="0">
                <a:latin typeface="+mj-ea"/>
              </a:rPr>
              <a:t>[</a:t>
            </a:r>
            <a:r>
              <a:rPr lang="en-US" altLang="ja-JP" sz="1400" dirty="0">
                <a:latin typeface="+mj-ea"/>
                <a:ea typeface="+mj-ea"/>
              </a:rPr>
              <a:t>1] </a:t>
            </a:r>
            <a:endParaRPr lang="ja-JP" altLang="en-US" sz="1400" dirty="0">
              <a:latin typeface="+mj-ea"/>
              <a:ea typeface="+mj-ea"/>
            </a:endParaRPr>
          </a:p>
        </p:txBody>
      </p:sp>
      <p:sp>
        <p:nvSpPr>
          <p:cNvPr id="8" name="正方形/長方形 7"/>
          <p:cNvSpPr/>
          <p:nvPr/>
        </p:nvSpPr>
        <p:spPr>
          <a:xfrm>
            <a:off x="1643605" y="5886289"/>
            <a:ext cx="6928683" cy="523220"/>
          </a:xfrm>
          <a:prstGeom prst="rect">
            <a:avLst/>
          </a:prstGeom>
        </p:spPr>
        <p:txBody>
          <a:bodyPr wrap="square">
            <a:spAutoFit/>
          </a:bodyPr>
          <a:lstStyle/>
          <a:p>
            <a:r>
              <a:rPr lang="en-US" altLang="ja-JP" sz="1400" dirty="0" err="1">
                <a:latin typeface="+mj-ea"/>
                <a:ea typeface="+mj-ea"/>
              </a:rPr>
              <a:t>H.Maehara</a:t>
            </a:r>
            <a:r>
              <a:rPr lang="en-US" altLang="ja-JP" sz="1400" dirty="0">
                <a:latin typeface="+mj-ea"/>
                <a:ea typeface="+mj-ea"/>
              </a:rPr>
              <a:t>: Reversing a polyhedral surface by origami-deformation, European Journal of </a:t>
            </a:r>
            <a:r>
              <a:rPr lang="en-US" altLang="ja-JP" sz="1400" dirty="0" err="1">
                <a:latin typeface="+mj-ea"/>
                <a:ea typeface="+mj-ea"/>
              </a:rPr>
              <a:t>Combinatorics</a:t>
            </a:r>
            <a:r>
              <a:rPr lang="en-US" altLang="ja-JP" sz="1400" dirty="0">
                <a:latin typeface="+mj-ea"/>
                <a:ea typeface="+mj-ea"/>
              </a:rPr>
              <a:t> 31 (2010), 1171-1180</a:t>
            </a:r>
            <a:endParaRPr lang="ja-JP" altLang="en-US" sz="1400" dirty="0">
              <a:latin typeface="+mj-ea"/>
              <a:ea typeface="+mj-ea"/>
            </a:endParaRPr>
          </a:p>
        </p:txBody>
      </p:sp>
    </p:spTree>
    <p:extLst>
      <p:ext uri="{BB962C8B-B14F-4D97-AF65-F5344CB8AC3E}">
        <p14:creationId xmlns:p14="http://schemas.microsoft.com/office/powerpoint/2010/main" val="1753500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BB10201-CA11-CA4B-875D-1050823E0547}" type="slidenum">
              <a:rPr kumimoji="1" lang="ja-JP" altLang="en-US" smtClean="0"/>
              <a:t>30</a:t>
            </a:fld>
            <a:endParaRPr kumimoji="1" lang="ja-JP" altLang="en-US"/>
          </a:p>
        </p:txBody>
      </p:sp>
      <p:pic>
        <p:nvPicPr>
          <p:cNvPr id="3" name="図 2"/>
          <p:cNvPicPr/>
          <p:nvPr/>
        </p:nvPicPr>
        <p:blipFill>
          <a:blip r:embed="rId2">
            <a:extLst>
              <a:ext uri="{28A0092B-C50C-407E-A947-70E740481C1C}">
                <a14:useLocalDpi xmlns:a14="http://schemas.microsoft.com/office/drawing/2010/main" val="0"/>
              </a:ext>
            </a:extLst>
          </a:blip>
          <a:stretch>
            <a:fillRect/>
          </a:stretch>
        </p:blipFill>
        <p:spPr>
          <a:xfrm>
            <a:off x="2171700" y="2661558"/>
            <a:ext cx="3777343" cy="2955470"/>
          </a:xfrm>
          <a:prstGeom prst="rect">
            <a:avLst/>
          </a:prstGeom>
        </p:spPr>
      </p:pic>
      <p:sp>
        <p:nvSpPr>
          <p:cNvPr id="4" name="正方形/長方形 3"/>
          <p:cNvSpPr/>
          <p:nvPr/>
        </p:nvSpPr>
        <p:spPr>
          <a:xfrm>
            <a:off x="1338943" y="1171664"/>
            <a:ext cx="6302828" cy="1200329"/>
          </a:xfrm>
          <a:prstGeom prst="rect">
            <a:avLst/>
          </a:prstGeom>
        </p:spPr>
        <p:txBody>
          <a:bodyPr wrap="square">
            <a:spAutoFit/>
          </a:bodyPr>
          <a:lstStyle/>
          <a:p>
            <a:r>
              <a:rPr lang="ja-JP" altLang="ja-JP" sz="2400" dirty="0"/>
              <a:t>定義：</a:t>
            </a:r>
            <a:r>
              <a:rPr lang="ja-JP" altLang="en-US" sz="2400" dirty="0"/>
              <a:t>正方形の紙</a:t>
            </a:r>
            <a:r>
              <a:rPr lang="ja-JP" altLang="ja-JP" sz="2400" dirty="0"/>
              <a:t>を</a:t>
            </a:r>
            <a:r>
              <a:rPr lang="en-US" altLang="ja-JP" sz="2400" dirty="0"/>
              <a:t>origami-deformation </a:t>
            </a:r>
            <a:r>
              <a:rPr lang="ja-JP" altLang="ja-JP" sz="2400" dirty="0"/>
              <a:t>により折ってその周の全てを平面に接させることができる立体を「折り紙テント」と呼ぶ</a:t>
            </a:r>
            <a:r>
              <a:rPr lang="ja-JP" altLang="ja-JP" dirty="0"/>
              <a:t>．</a:t>
            </a:r>
            <a:endParaRPr lang="ja-JP" altLang="en-US" dirty="0"/>
          </a:p>
        </p:txBody>
      </p:sp>
    </p:spTree>
    <p:extLst>
      <p:ext uri="{BB962C8B-B14F-4D97-AF65-F5344CB8AC3E}">
        <p14:creationId xmlns:p14="http://schemas.microsoft.com/office/powerpoint/2010/main" val="2352633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BB10201-CA11-CA4B-875D-1050823E0547}" type="slidenum">
              <a:rPr kumimoji="1" lang="ja-JP" altLang="en-US" smtClean="0"/>
              <a:t>31</a:t>
            </a:fld>
            <a:endParaRPr kumimoji="1" lang="ja-JP" altLang="en-US"/>
          </a:p>
        </p:txBody>
      </p:sp>
      <p:grpSp>
        <p:nvGrpSpPr>
          <p:cNvPr id="3" name="グループ化 2"/>
          <p:cNvGrpSpPr/>
          <p:nvPr/>
        </p:nvGrpSpPr>
        <p:grpSpPr>
          <a:xfrm>
            <a:off x="1391556" y="2284775"/>
            <a:ext cx="2886529" cy="2835813"/>
            <a:chOff x="0" y="0"/>
            <a:chExt cx="2311400" cy="230759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11400" cy="2307590"/>
            </a:xfrm>
            <a:prstGeom prst="rect">
              <a:avLst/>
            </a:prstGeom>
          </p:spPr>
        </p:pic>
        <mc:AlternateContent xmlns:mc="http://schemas.openxmlformats.org/markup-compatibility/2006" xmlns:a14="http://schemas.microsoft.com/office/drawing/2010/main">
          <mc:Choice Requires="a14">
            <p:sp>
              <p:nvSpPr>
                <p:cNvPr id="5" name="テキスト ボックス 4"/>
                <p:cNvSpPr txBox="1"/>
                <p:nvPr/>
              </p:nvSpPr>
              <p:spPr>
                <a:xfrm>
                  <a:off x="584200" y="1955800"/>
                  <a:ext cx="1083310" cy="30529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14:m>
                    <m:oMathPara xmlns:m="http://schemas.openxmlformats.org/officeDocument/2006/math">
                      <m:oMathParaPr>
                        <m:jc m:val="centerGroup"/>
                      </m:oMathParaPr>
                      <m:oMath xmlns:m="http://schemas.openxmlformats.org/officeDocument/2006/math">
                        <m:r>
                          <a:rPr lang="en-US" sz="1200" i="1" kern="100">
                            <a:effectLst/>
                            <a:latin typeface="Cambria Math"/>
                            <a:ea typeface="ＭＳ 明朝"/>
                            <a:cs typeface="Times New Roman"/>
                          </a:rPr>
                          <m:t>𝑡</m:t>
                        </m:r>
                        <m:r>
                          <a:rPr lang="en-US" sz="1200" i="1" kern="100">
                            <a:effectLst/>
                            <a:latin typeface="Cambria Math"/>
                            <a:ea typeface="ＭＳ 明朝"/>
                            <a:cs typeface="Times New Roman"/>
                          </a:rPr>
                          <m:t>≈0.219255</m:t>
                        </m:r>
                      </m:oMath>
                    </m:oMathPara>
                  </a14:m>
                  <a:endParaRPr lang="ja-JP" sz="1200" kern="100">
                    <a:effectLst/>
                    <a:latin typeface="游明朝"/>
                    <a:ea typeface="游明朝"/>
                    <a:cs typeface="Times New Roman"/>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84200" y="1955800"/>
                  <a:ext cx="1083310" cy="305297"/>
                </a:xfrm>
                <a:prstGeom prst="rect">
                  <a:avLst/>
                </a:prstGeom>
                <a:blipFill rotWithShape="1">
                  <a:blip r:embed="rId3"/>
                  <a:stretch>
                    <a:fillRect/>
                  </a:stretch>
                </a:blipFill>
                <a:ln w="6350">
                  <a:noFill/>
                </a:ln>
              </p:spPr>
              <p:txBody>
                <a:bodyPr/>
                <a:lstStyle/>
                <a:p>
                  <a:r>
                    <a:rPr lang="ja-JP" altLang="en-US">
                      <a:noFill/>
                    </a:rPr>
                    <a:t> </a:t>
                  </a:r>
                </a:p>
              </p:txBody>
            </p:sp>
          </mc:Fallback>
        </mc:AlternateContent>
      </p:grpSp>
      <p:grpSp>
        <p:nvGrpSpPr>
          <p:cNvPr id="6" name="グループ化 5"/>
          <p:cNvGrpSpPr/>
          <p:nvPr/>
        </p:nvGrpSpPr>
        <p:grpSpPr>
          <a:xfrm>
            <a:off x="4769258" y="2648878"/>
            <a:ext cx="3786913" cy="2414575"/>
            <a:chOff x="0" y="0"/>
            <a:chExt cx="3132455" cy="1744631"/>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132455" cy="1493520"/>
            </a:xfrm>
            <a:prstGeom prst="rect">
              <a:avLst/>
            </a:prstGeom>
          </p:spPr>
        </p:pic>
        <mc:AlternateContent xmlns:mc="http://schemas.openxmlformats.org/markup-compatibility/2006" xmlns:a14="http://schemas.microsoft.com/office/drawing/2010/main">
          <mc:Choice Requires="a14">
            <p:sp>
              <p:nvSpPr>
                <p:cNvPr id="8" name="テキスト ボックス 8"/>
                <p:cNvSpPr txBox="1"/>
                <p:nvPr/>
              </p:nvSpPr>
              <p:spPr>
                <a:xfrm>
                  <a:off x="922866" y="1439334"/>
                  <a:ext cx="1312334" cy="30529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14:m>
                    <m:oMathPara xmlns:m="http://schemas.openxmlformats.org/officeDocument/2006/math">
                      <m:oMathParaPr>
                        <m:jc m:val="centerGroup"/>
                      </m:oMathParaPr>
                      <m:oMath xmlns:m="http://schemas.openxmlformats.org/officeDocument/2006/math">
                        <m:r>
                          <a:rPr lang="en-US" sz="1200" i="1" kern="100">
                            <a:effectLst/>
                            <a:latin typeface="Cambria Math"/>
                            <a:ea typeface="ＭＳ 明朝"/>
                            <a:cs typeface="Times New Roman"/>
                          </a:rPr>
                          <m:t>𝑉</m:t>
                        </m:r>
                        <m:r>
                          <a:rPr lang="en-US" sz="1200" i="1" kern="100">
                            <a:effectLst/>
                            <a:latin typeface="Cambria Math"/>
                            <a:ea typeface="ＭＳ 明朝"/>
                            <a:cs typeface="Times New Roman"/>
                          </a:rPr>
                          <m:t>≈0.0878266</m:t>
                        </m:r>
                      </m:oMath>
                    </m:oMathPara>
                  </a14:m>
                  <a:endParaRPr lang="ja-JP" sz="1200" kern="100">
                    <a:effectLst/>
                    <a:latin typeface="游明朝"/>
                    <a:ea typeface="游明朝"/>
                    <a:cs typeface="Times New Roman"/>
                  </a:endParaRPr>
                </a:p>
              </p:txBody>
            </p:sp>
          </mc:Choice>
          <mc:Fallback xmlns="">
            <p:sp>
              <p:nvSpPr>
                <p:cNvPr id="8" name="テキスト ボックス 8"/>
                <p:cNvSpPr txBox="1">
                  <a:spLocks noRot="1" noChangeAspect="1" noMove="1" noResize="1" noEditPoints="1" noAdjustHandles="1" noChangeArrowheads="1" noChangeShapeType="1" noTextEdit="1"/>
                </p:cNvSpPr>
                <p:nvPr/>
              </p:nvSpPr>
              <p:spPr>
                <a:xfrm>
                  <a:off x="922866" y="1439334"/>
                  <a:ext cx="1312334" cy="305297"/>
                </a:xfrm>
                <a:prstGeom prst="rect">
                  <a:avLst/>
                </a:prstGeom>
                <a:blipFill rotWithShape="1">
                  <a:blip r:embed="rId5"/>
                  <a:stretch>
                    <a:fillRect/>
                  </a:stretch>
                </a:blipFill>
                <a:ln w="6350">
                  <a:noFill/>
                </a:ln>
              </p:spPr>
              <p:txBody>
                <a:bodyPr/>
                <a:lstStyle/>
                <a:p>
                  <a:r>
                    <a:rPr lang="ja-JP" altLang="en-US">
                      <a:noFill/>
                    </a:rPr>
                    <a:t> </a:t>
                  </a:r>
                </a:p>
              </p:txBody>
            </p:sp>
          </mc:Fallback>
        </mc:AlternateContent>
      </p:grpSp>
    </p:spTree>
    <p:extLst>
      <p:ext uri="{BB962C8B-B14F-4D97-AF65-F5344CB8AC3E}">
        <p14:creationId xmlns:p14="http://schemas.microsoft.com/office/powerpoint/2010/main" val="253543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Maehara’s</a:t>
            </a:r>
            <a:r>
              <a:rPr kumimoji="1" lang="en-US" altLang="ja-JP" dirty="0"/>
              <a:t> theorem</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4</a:t>
            </a:fld>
            <a:endParaRPr kumimoji="1" lang="ja-JP" altLang="en-US"/>
          </a:p>
        </p:txBody>
      </p:sp>
      <p:sp>
        <p:nvSpPr>
          <p:cNvPr id="5" name="タイトル 1"/>
          <p:cNvSpPr txBox="1">
            <a:spLocks/>
          </p:cNvSpPr>
          <p:nvPr/>
        </p:nvSpPr>
        <p:spPr>
          <a:xfrm>
            <a:off x="457200" y="1419840"/>
            <a:ext cx="8229600" cy="1359216"/>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altLang="ja-JP" sz="3600" dirty="0"/>
              <a:t>Every rectangular tube is s-reversible.</a:t>
            </a:r>
          </a:p>
          <a:p>
            <a:pPr algn="r"/>
            <a:r>
              <a:rPr lang="ja-JP" altLang="en-US" sz="2000" dirty="0"/>
              <a:t>（</a:t>
            </a:r>
            <a:r>
              <a:rPr lang="en-US" altLang="ja-JP" sz="2000" dirty="0"/>
              <a:t>[1]</a:t>
            </a:r>
            <a:r>
              <a:rPr lang="ja-JP" altLang="en-US" sz="2000" dirty="0"/>
              <a:t> </a:t>
            </a:r>
            <a:r>
              <a:rPr lang="en-US" altLang="ja-JP" sz="2000" dirty="0"/>
              <a:t>Th.3</a:t>
            </a:r>
            <a:r>
              <a:rPr lang="ja-JP" altLang="ja-JP" sz="2000" dirty="0"/>
              <a:t>）</a:t>
            </a:r>
            <a:endParaRPr lang="ja-JP" altLang="en-US" sz="2000" dirty="0"/>
          </a:p>
        </p:txBody>
      </p:sp>
    </p:spTree>
    <p:extLst>
      <p:ext uri="{BB962C8B-B14F-4D97-AF65-F5344CB8AC3E}">
        <p14:creationId xmlns:p14="http://schemas.microsoft.com/office/powerpoint/2010/main" val="790995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5</a:t>
            </a:fld>
            <a:endParaRPr kumimoji="1" lang="ja-JP" altLang="en-US"/>
          </a:p>
        </p:txBody>
      </p:sp>
      <p:sp>
        <p:nvSpPr>
          <p:cNvPr id="6" name="タイトル 1"/>
          <p:cNvSpPr txBox="1">
            <a:spLocks/>
          </p:cNvSpPr>
          <p:nvPr/>
        </p:nvSpPr>
        <p:spPr>
          <a:xfrm>
            <a:off x="457200" y="590706"/>
            <a:ext cx="8229600" cy="1359216"/>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altLang="ja-JP" sz="3600" dirty="0"/>
              <a:t>Every rectangular tube is s-reversible.</a:t>
            </a:r>
          </a:p>
          <a:p>
            <a:pPr algn="r"/>
            <a:r>
              <a:rPr lang="ja-JP" altLang="en-US" sz="2000" dirty="0"/>
              <a:t>（</a:t>
            </a:r>
            <a:r>
              <a:rPr lang="en-US" altLang="ja-JP" sz="2000" dirty="0"/>
              <a:t>[1]</a:t>
            </a:r>
            <a:r>
              <a:rPr lang="ja-JP" altLang="en-US" sz="2000" dirty="0"/>
              <a:t> </a:t>
            </a:r>
            <a:r>
              <a:rPr lang="en-US" altLang="ja-JP" sz="2000" dirty="0"/>
              <a:t>Th.3</a:t>
            </a:r>
            <a:r>
              <a:rPr lang="ja-JP" altLang="ja-JP" sz="2000" dirty="0"/>
              <a:t>）</a:t>
            </a:r>
            <a:endParaRPr lang="ja-JP" altLang="en-US" sz="2000"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49" y="2248497"/>
            <a:ext cx="1299936" cy="3998632"/>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733" y="5182647"/>
            <a:ext cx="1299936" cy="1072873"/>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817" y="5199431"/>
            <a:ext cx="1303947" cy="1056089"/>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6912" y="2259651"/>
            <a:ext cx="1334242" cy="3987478"/>
          </a:xfrm>
          <a:prstGeom prst="rect">
            <a:avLst/>
          </a:prstGeom>
        </p:spPr>
      </p:pic>
    </p:spTree>
    <p:extLst>
      <p:ext uri="{BB962C8B-B14F-4D97-AF65-F5344CB8AC3E}">
        <p14:creationId xmlns:p14="http://schemas.microsoft.com/office/powerpoint/2010/main" val="82948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Maehara’s</a:t>
            </a:r>
            <a:r>
              <a:rPr kumimoji="1" lang="en-US" altLang="ja-JP" dirty="0"/>
              <a:t> theorem</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6</a:t>
            </a:fld>
            <a:endParaRPr kumimoji="1" lang="ja-JP" altLang="en-US"/>
          </a:p>
        </p:txBody>
      </p:sp>
      <p:sp>
        <p:nvSpPr>
          <p:cNvPr id="6" name="タイトル 1"/>
          <p:cNvSpPr txBox="1">
            <a:spLocks/>
          </p:cNvSpPr>
          <p:nvPr/>
        </p:nvSpPr>
        <p:spPr>
          <a:xfrm>
            <a:off x="457200" y="1610306"/>
            <a:ext cx="8229600" cy="262890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altLang="ja-JP" sz="3600" dirty="0"/>
              <a:t>The surface obtained</a:t>
            </a:r>
            <a:r>
              <a:rPr lang="ja-JP" altLang="en-US" sz="3600" dirty="0"/>
              <a:t> </a:t>
            </a:r>
            <a:r>
              <a:rPr lang="en-US" altLang="ja-JP" sz="3600" dirty="0"/>
              <a:t>from a s-reversible polyhedral surface M by applying a tube-attachment operation is also s-reversible. </a:t>
            </a:r>
          </a:p>
          <a:p>
            <a:pPr algn="r"/>
            <a:r>
              <a:rPr lang="ja-JP" altLang="en-US" sz="2000" dirty="0"/>
              <a:t>（</a:t>
            </a:r>
            <a:r>
              <a:rPr lang="en-US" altLang="ja-JP" sz="2000" dirty="0"/>
              <a:t>[1]</a:t>
            </a:r>
            <a:r>
              <a:rPr lang="ja-JP" altLang="en-US" sz="2000" dirty="0"/>
              <a:t> </a:t>
            </a:r>
            <a:r>
              <a:rPr lang="en-US" altLang="ja-JP" sz="2000" dirty="0"/>
              <a:t>Th.4</a:t>
            </a:r>
            <a:r>
              <a:rPr lang="ja-JP" altLang="ja-JP" sz="2000" dirty="0"/>
              <a:t>）</a:t>
            </a:r>
            <a:endParaRPr lang="ja-JP" altLang="en-US" sz="2000" dirty="0"/>
          </a:p>
        </p:txBody>
      </p:sp>
    </p:spTree>
    <p:extLst>
      <p:ext uri="{BB962C8B-B14F-4D97-AF65-F5344CB8AC3E}">
        <p14:creationId xmlns:p14="http://schemas.microsoft.com/office/powerpoint/2010/main" val="342410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11216"/>
            <a:ext cx="8229600" cy="1143000"/>
          </a:xfrm>
        </p:spPr>
        <p:txBody>
          <a:bodyPr>
            <a:normAutofit fontScale="90000"/>
          </a:bodyPr>
          <a:lstStyle/>
          <a:p>
            <a:br>
              <a:rPr lang="en-US" altLang="ja-JP" dirty="0"/>
            </a:br>
            <a:r>
              <a:rPr lang="en-US" altLang="ja-JP" dirty="0"/>
              <a:t>a tube-attachment operation</a:t>
            </a:r>
            <a:r>
              <a:rPr lang="ja-JP" altLang="ja-JP" dirty="0">
                <a:effectLst/>
              </a:rPr>
              <a:t> </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7</a:t>
            </a:fld>
            <a:endParaRPr kumimoji="1" lang="ja-JP" altLang="en-US"/>
          </a:p>
        </p:txBody>
      </p:sp>
      <p:pic>
        <p:nvPicPr>
          <p:cNvPr id="6" name="図 5" descr="スクリーンショット 2017-07-21 16.28.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287" y="3990827"/>
            <a:ext cx="3007620" cy="1546471"/>
          </a:xfrm>
          <a:prstGeom prst="rect">
            <a:avLst/>
          </a:prstGeom>
        </p:spPr>
      </p:pic>
      <p:pic>
        <p:nvPicPr>
          <p:cNvPr id="7" name="図 6" descr="スクリーンショット 2017-07-21 16.35.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209140"/>
            <a:ext cx="2994084" cy="2328158"/>
          </a:xfrm>
          <a:prstGeom prst="rect">
            <a:avLst/>
          </a:prstGeom>
        </p:spPr>
      </p:pic>
    </p:spTree>
    <p:extLst>
      <p:ext uri="{BB962C8B-B14F-4D97-AF65-F5344CB8AC3E}">
        <p14:creationId xmlns:p14="http://schemas.microsoft.com/office/powerpoint/2010/main" val="1541078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274637"/>
            <a:ext cx="7948620" cy="2066185"/>
          </a:xfrm>
        </p:spPr>
        <p:style>
          <a:lnRef idx="2">
            <a:schemeClr val="accent6"/>
          </a:lnRef>
          <a:fillRef idx="1">
            <a:schemeClr val="lt1"/>
          </a:fillRef>
          <a:effectRef idx="0">
            <a:schemeClr val="accent6"/>
          </a:effectRef>
          <a:fontRef idx="minor">
            <a:schemeClr val="dk1"/>
          </a:fontRef>
        </p:style>
        <p:txBody>
          <a:bodyPr>
            <a:noAutofit/>
          </a:bodyPr>
          <a:lstStyle/>
          <a:p>
            <a:pPr algn="r"/>
            <a:r>
              <a:rPr lang="en-US" altLang="ja-JP" sz="3600" dirty="0"/>
              <a:t>The surface obtained</a:t>
            </a:r>
            <a:r>
              <a:rPr lang="ja-JP" altLang="en-US" sz="3600" dirty="0"/>
              <a:t> </a:t>
            </a:r>
            <a:r>
              <a:rPr lang="en-US" altLang="ja-JP" sz="3600" dirty="0"/>
              <a:t>from a s-reversible polyhedral surface M by applying a tube-attachment operation is also s-reversible. </a:t>
            </a:r>
            <a:br>
              <a:rPr lang="en-US" altLang="ja-JP" sz="3600" dirty="0"/>
            </a:br>
            <a:r>
              <a:rPr lang="ja-JP" altLang="en-US" sz="2000" dirty="0"/>
              <a:t>（</a:t>
            </a:r>
            <a:r>
              <a:rPr lang="en-US" altLang="ja-JP" sz="2000" dirty="0"/>
              <a:t>[1]</a:t>
            </a:r>
            <a:r>
              <a:rPr lang="ja-JP" altLang="en-US" sz="2000" dirty="0"/>
              <a:t> </a:t>
            </a:r>
            <a:r>
              <a:rPr lang="en-US" altLang="ja-JP" sz="2000" dirty="0" err="1"/>
              <a:t>Th</a:t>
            </a:r>
            <a:r>
              <a:rPr lang="ja-JP" altLang="ja-JP" sz="2000" dirty="0"/>
              <a:t>.</a:t>
            </a:r>
            <a:r>
              <a:rPr lang="en-US" altLang="ja-JP" sz="2000" dirty="0"/>
              <a:t>4</a:t>
            </a:r>
            <a:r>
              <a:rPr lang="ja-JP" altLang="ja-JP" sz="2000" dirty="0"/>
              <a:t>）</a:t>
            </a:r>
            <a:endParaRPr lang="ja-JP" altLang="en-US" sz="2000"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8</a:t>
            </a:fld>
            <a:endParaRPr kumimoji="1" lang="ja-JP" altLang="en-US"/>
          </a:p>
        </p:txBody>
      </p:sp>
      <p:pic>
        <p:nvPicPr>
          <p:cNvPr id="3" name="図 2"/>
          <p:cNvPicPr>
            <a:picLocks noChangeAspect="1"/>
          </p:cNvPicPr>
          <p:nvPr/>
        </p:nvPicPr>
        <p:blipFill>
          <a:blip r:embed="rId2"/>
          <a:stretch>
            <a:fillRect/>
          </a:stretch>
        </p:blipFill>
        <p:spPr>
          <a:xfrm>
            <a:off x="649776" y="4054038"/>
            <a:ext cx="7838395" cy="1097057"/>
          </a:xfrm>
          <a:prstGeom prst="rect">
            <a:avLst/>
          </a:prstGeom>
        </p:spPr>
      </p:pic>
    </p:spTree>
    <p:extLst>
      <p:ext uri="{BB962C8B-B14F-4D97-AF65-F5344CB8AC3E}">
        <p14:creationId xmlns:p14="http://schemas.microsoft.com/office/powerpoint/2010/main" val="2644601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31152"/>
            <a:ext cx="8229600" cy="2995098"/>
          </a:xfrm>
          <a:ln w="76200" cmpd="sng"/>
        </p:spPr>
        <p:style>
          <a:lnRef idx="2">
            <a:schemeClr val="accent2"/>
          </a:lnRef>
          <a:fillRef idx="1">
            <a:schemeClr val="lt1"/>
          </a:fillRef>
          <a:effectRef idx="0">
            <a:schemeClr val="accent2"/>
          </a:effectRef>
          <a:fontRef idx="minor">
            <a:schemeClr val="dk1"/>
          </a:fontRef>
        </p:style>
        <p:txBody>
          <a:bodyPr>
            <a:normAutofit fontScale="90000"/>
          </a:bodyPr>
          <a:lstStyle/>
          <a:p>
            <a:pPr algn="l"/>
            <a:r>
              <a:rPr lang="en-US" altLang="ja-JP" dirty="0"/>
              <a:t>If polyhedral surface have not the vertex of convex point and have subdivided origami-deformation to a tube, then it has a possibility to be s-reversible.</a:t>
            </a:r>
            <a:endParaRPr kumimoji="1" lang="ja-JP" altLang="en-US" dirty="0"/>
          </a:p>
        </p:txBody>
      </p:sp>
      <p:sp>
        <p:nvSpPr>
          <p:cNvPr id="4" name="スライド番号プレースホルダー 3"/>
          <p:cNvSpPr>
            <a:spLocks noGrp="1"/>
          </p:cNvSpPr>
          <p:nvPr>
            <p:ph type="sldNum" sz="quarter" idx="12"/>
          </p:nvPr>
        </p:nvSpPr>
        <p:spPr/>
        <p:txBody>
          <a:bodyPr/>
          <a:lstStyle/>
          <a:p>
            <a:fld id="{3BB10201-CA11-CA4B-875D-1050823E0547}" type="slidenum">
              <a:rPr kumimoji="1" lang="ja-JP" altLang="en-US" smtClean="0"/>
              <a:t>9</a:t>
            </a:fld>
            <a:endParaRPr kumimoji="1" lang="ja-JP" altLang="en-US"/>
          </a:p>
        </p:txBody>
      </p:sp>
    </p:spTree>
    <p:extLst>
      <p:ext uri="{BB962C8B-B14F-4D97-AF65-F5344CB8AC3E}">
        <p14:creationId xmlns:p14="http://schemas.microsoft.com/office/powerpoint/2010/main" val="3239002906"/>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4458</TotalTime>
  <Words>794</Words>
  <Application>Microsoft Office PowerPoint</Application>
  <PresentationFormat>画面に合わせる (4:3)</PresentationFormat>
  <Paragraphs>126</Paragraphs>
  <Slides>31</Slides>
  <Notes>6</Notes>
  <HiddenSlides>7</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31</vt:i4>
      </vt:variant>
    </vt:vector>
  </HeadingPairs>
  <TitlesOfParts>
    <vt:vector size="39" baseType="lpstr">
      <vt:lpstr>ＭＳ Ｐゴシック</vt:lpstr>
      <vt:lpstr>ＭＳ Ｐ明朝</vt:lpstr>
      <vt:lpstr>ＭＳ ゴシック</vt:lpstr>
      <vt:lpstr>游明朝</vt:lpstr>
      <vt:lpstr>Arial</vt:lpstr>
      <vt:lpstr>Calibri</vt:lpstr>
      <vt:lpstr>Cambria Math</vt:lpstr>
      <vt:lpstr>ホワイト</vt:lpstr>
      <vt:lpstr>多面体を裏返す</vt:lpstr>
      <vt:lpstr>Reversible?</vt:lpstr>
      <vt:lpstr>PowerPoint プレゼンテーション</vt:lpstr>
      <vt:lpstr>Maehara’s theorem</vt:lpstr>
      <vt:lpstr>PowerPoint プレゼンテーション</vt:lpstr>
      <vt:lpstr>Maehara’s theorem</vt:lpstr>
      <vt:lpstr> a tube-attachment operation </vt:lpstr>
      <vt:lpstr>The surface obtained from a s-reversible polyhedral surface M by applying a tube-attachment operation is also s-reversible.  （[1] Th.4）</vt:lpstr>
      <vt:lpstr>If polyhedral surface have not the vertex of convex point and have subdivided origami-deformation to a tube, then it has a possibility to be s-reversible.</vt:lpstr>
      <vt:lpstr>s-reversible！</vt:lpstr>
      <vt:lpstr>s-reversible！</vt:lpstr>
      <vt:lpstr>Regular tetrahedron</vt:lpstr>
      <vt:lpstr>Regular octahedron</vt:lpstr>
      <vt:lpstr>PowerPoint プレゼンテーション</vt:lpstr>
      <vt:lpstr>PowerPoint プレゼンテーション</vt:lpstr>
      <vt:lpstr>PowerPoint プレゼンテーション</vt:lpstr>
      <vt:lpstr>PowerPoint プレゼンテーション</vt:lpstr>
      <vt:lpstr>After the Maehara’s method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Theorem</vt:lpstr>
      <vt:lpstr>PowerPoint プレゼンテーション</vt:lpstr>
      <vt:lpstr>Cube (Cutting face)</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HOLidaY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polyhedral surface の裏返し</dc:title>
  <dc:creator>Horio Naofumi</dc:creator>
  <cp:lastModifiedBy>Owner</cp:lastModifiedBy>
  <cp:revision>148</cp:revision>
  <cp:lastPrinted>2017-07-25T03:55:42Z</cp:lastPrinted>
  <dcterms:created xsi:type="dcterms:W3CDTF">2016-12-25T05:26:42Z</dcterms:created>
  <dcterms:modified xsi:type="dcterms:W3CDTF">2019-03-13T10:59:46Z</dcterms:modified>
</cp:coreProperties>
</file>